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 id="2147484131" r:id="rId2"/>
    <p:sldMasterId id="2147484407" r:id="rId3"/>
  </p:sldMasterIdLst>
  <p:notesMasterIdLst>
    <p:notesMasterId r:id="rId24"/>
  </p:notesMasterIdLst>
  <p:sldIdLst>
    <p:sldId id="260" r:id="rId4"/>
    <p:sldId id="318" r:id="rId5"/>
    <p:sldId id="305" r:id="rId6"/>
    <p:sldId id="306" r:id="rId7"/>
    <p:sldId id="307" r:id="rId8"/>
    <p:sldId id="308" r:id="rId9"/>
    <p:sldId id="309" r:id="rId10"/>
    <p:sldId id="310" r:id="rId11"/>
    <p:sldId id="319" r:id="rId12"/>
    <p:sldId id="312" r:id="rId13"/>
    <p:sldId id="313" r:id="rId14"/>
    <p:sldId id="324" r:id="rId15"/>
    <p:sldId id="315" r:id="rId16"/>
    <p:sldId id="320" r:id="rId17"/>
    <p:sldId id="316" r:id="rId18"/>
    <p:sldId id="317" r:id="rId19"/>
    <p:sldId id="323" r:id="rId20"/>
    <p:sldId id="295" r:id="rId21"/>
    <p:sldId id="321" r:id="rId22"/>
    <p:sldId id="322"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9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FB438C61-A7A1-4E18-9EB8-042324C838D5}" type="datetimeFigureOut">
              <a:rPr lang="en-US"/>
              <a:pPr>
                <a:defRPr/>
              </a:pPr>
              <a:t>5/13/2013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B36D2225-F6AE-4739-85DE-5CA956F53BD3}" type="slidenum">
              <a:rPr lang="en-US"/>
              <a:pPr>
                <a:defRPr/>
              </a:pPr>
              <a:t>‹#›</a:t>
            </a:fld>
            <a:endParaRPr lang="en-US"/>
          </a:p>
        </p:txBody>
      </p:sp>
    </p:spTree>
    <p:extLst>
      <p:ext uri="{BB962C8B-B14F-4D97-AF65-F5344CB8AC3E}">
        <p14:creationId xmlns:p14="http://schemas.microsoft.com/office/powerpoint/2010/main" val="6048234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9FA8371-3B39-41AA-8F13-D9F344A70C04}" type="slidenum">
              <a:rPr lang="en-US" smtClean="0">
                <a:ea typeface="ＭＳ Ｐゴシック" pitchFamily="34" charset="-128"/>
              </a:rPr>
              <a:pPr fontAlgn="base">
                <a:spcBef>
                  <a:spcPct val="0"/>
                </a:spcBef>
                <a:spcAft>
                  <a:spcPct val="0"/>
                </a:spcAft>
                <a:defRPr/>
              </a:pPr>
              <a:t>1</a:t>
            </a:fld>
            <a:endParaRPr lang="en-US" smtClean="0">
              <a:ea typeface="ＭＳ Ｐゴシック" pitchFamily="34" charset="-128"/>
            </a:endParaRPr>
          </a:p>
        </p:txBody>
      </p:sp>
      <p:sp>
        <p:nvSpPr>
          <p:cNvPr id="174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36D2225-F6AE-4739-85DE-5CA956F53BD3}" type="slidenum">
              <a:rPr lang="en-US" smtClean="0"/>
              <a:pPr>
                <a:defRPr/>
              </a:pPr>
              <a:t>3</a:t>
            </a:fld>
            <a:endParaRPr lang="en-US"/>
          </a:p>
        </p:txBody>
      </p:sp>
    </p:spTree>
    <p:extLst>
      <p:ext uri="{BB962C8B-B14F-4D97-AF65-F5344CB8AC3E}">
        <p14:creationId xmlns:p14="http://schemas.microsoft.com/office/powerpoint/2010/main" val="79363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36D2225-F6AE-4739-85DE-5CA956F53BD3}" type="slidenum">
              <a:rPr lang="en-US" smtClean="0"/>
              <a:pPr>
                <a:defRPr/>
              </a:pPr>
              <a:t>4</a:t>
            </a:fld>
            <a:endParaRPr lang="en-US"/>
          </a:p>
        </p:txBody>
      </p:sp>
    </p:spTree>
    <p:extLst>
      <p:ext uri="{BB962C8B-B14F-4D97-AF65-F5344CB8AC3E}">
        <p14:creationId xmlns:p14="http://schemas.microsoft.com/office/powerpoint/2010/main" val="29068368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36D2225-F6AE-4739-85DE-5CA956F53BD3}" type="slidenum">
              <a:rPr lang="en-US" smtClean="0"/>
              <a:pPr>
                <a:defRPr/>
              </a:pPr>
              <a:t>5</a:t>
            </a:fld>
            <a:endParaRPr lang="en-US"/>
          </a:p>
        </p:txBody>
      </p:sp>
    </p:spTree>
    <p:extLst>
      <p:ext uri="{BB962C8B-B14F-4D97-AF65-F5344CB8AC3E}">
        <p14:creationId xmlns:p14="http://schemas.microsoft.com/office/powerpoint/2010/main" val="27875885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36D2225-F6AE-4739-85DE-5CA956F53BD3}" type="slidenum">
              <a:rPr lang="en-US" smtClean="0"/>
              <a:pPr>
                <a:defRPr/>
              </a:pPr>
              <a:t>6</a:t>
            </a:fld>
            <a:endParaRPr lang="en-US"/>
          </a:p>
        </p:txBody>
      </p:sp>
    </p:spTree>
    <p:extLst>
      <p:ext uri="{BB962C8B-B14F-4D97-AF65-F5344CB8AC3E}">
        <p14:creationId xmlns:p14="http://schemas.microsoft.com/office/powerpoint/2010/main" val="3594231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36D2225-F6AE-4739-85DE-5CA956F53BD3}" type="slidenum">
              <a:rPr lang="en-US" smtClean="0"/>
              <a:pPr>
                <a:defRPr/>
              </a:pPr>
              <a:t>7</a:t>
            </a:fld>
            <a:endParaRPr lang="en-US"/>
          </a:p>
        </p:txBody>
      </p:sp>
    </p:spTree>
    <p:extLst>
      <p:ext uri="{BB962C8B-B14F-4D97-AF65-F5344CB8AC3E}">
        <p14:creationId xmlns:p14="http://schemas.microsoft.com/office/powerpoint/2010/main" val="40066407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36D2225-F6AE-4739-85DE-5CA956F53BD3}" type="slidenum">
              <a:rPr lang="en-US" smtClean="0"/>
              <a:pPr>
                <a:defRPr/>
              </a:pPr>
              <a:t>8</a:t>
            </a:fld>
            <a:endParaRPr lang="en-US"/>
          </a:p>
        </p:txBody>
      </p:sp>
    </p:spTree>
    <p:extLst>
      <p:ext uri="{BB962C8B-B14F-4D97-AF65-F5344CB8AC3E}">
        <p14:creationId xmlns:p14="http://schemas.microsoft.com/office/powerpoint/2010/main" val="3325626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descr="multimedia logo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3"/>
          <p:cNvSpPr>
            <a:spLocks noGrp="1" noChangeArrowheads="1"/>
          </p:cNvSpPr>
          <p:nvPr>
            <p:ph type="ctrTitle"/>
          </p:nvPr>
        </p:nvSpPr>
        <p:spPr>
          <a:xfrm>
            <a:off x="2057400" y="304800"/>
            <a:ext cx="6629400" cy="533400"/>
          </a:xfrm>
        </p:spPr>
        <p:txBody>
          <a:bodyPr/>
          <a:lstStyle>
            <a:lvl1pPr>
              <a:defRPr/>
            </a:lvl1pPr>
          </a:lstStyle>
          <a:p>
            <a:r>
              <a:rPr lang="en-US"/>
              <a:t>Click to edit Master title style</a:t>
            </a:r>
          </a:p>
        </p:txBody>
      </p:sp>
      <p:sp>
        <p:nvSpPr>
          <p:cNvPr id="3076" name="Rectangle 4"/>
          <p:cNvSpPr>
            <a:spLocks noGrp="1" noChangeArrowheads="1"/>
          </p:cNvSpPr>
          <p:nvPr>
            <p:ph type="subTitle" idx="1"/>
          </p:nvPr>
        </p:nvSpPr>
        <p:spPr>
          <a:xfrm>
            <a:off x="2057400" y="1600200"/>
            <a:ext cx="5715000" cy="2819400"/>
          </a:xfrm>
        </p:spPr>
        <p:txBody>
          <a:bodyPr/>
          <a:lstStyle>
            <a:lvl1pPr marL="0" indent="0">
              <a:buFont typeface="Times" pitchFamily="1" charset="0"/>
              <a:buNone/>
              <a:defRPr/>
            </a:lvl1pPr>
          </a:lstStyle>
          <a:p>
            <a:r>
              <a:rPr lang="en-US"/>
              <a:t>Click to edit Master subtitle style</a:t>
            </a:r>
          </a:p>
        </p:txBody>
      </p:sp>
      <p:sp>
        <p:nvSpPr>
          <p:cNvPr id="5" name="Rectangle 5"/>
          <p:cNvSpPr>
            <a:spLocks noGrp="1" noChangeArrowheads="1"/>
          </p:cNvSpPr>
          <p:nvPr>
            <p:ph type="dt" sz="half" idx="10"/>
          </p:nvPr>
        </p:nvSpPr>
        <p:spPr>
          <a:xfrm>
            <a:off x="2057400" y="6172200"/>
            <a:ext cx="1905000" cy="457200"/>
          </a:xfrm>
        </p:spPr>
        <p:txBody>
          <a:bodyPr/>
          <a:lstStyle>
            <a:lvl1pPr>
              <a:defRPr/>
            </a:lvl1pPr>
          </a:lstStyle>
          <a:p>
            <a:pPr>
              <a:defRPr/>
            </a:pPr>
            <a:endParaRPr lang="en-US"/>
          </a:p>
        </p:txBody>
      </p:sp>
    </p:spTree>
    <p:extLst>
      <p:ext uri="{BB962C8B-B14F-4D97-AF65-F5344CB8AC3E}">
        <p14:creationId xmlns:p14="http://schemas.microsoft.com/office/powerpoint/2010/main" val="1558366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3179C59E-CFE8-475B-AE42-34A3A0ABE156}" type="slidenum">
              <a:rPr lang="en-US"/>
              <a:pPr>
                <a:defRPr/>
              </a:pPr>
              <a:t>‹#›</a:t>
            </a:fld>
            <a:endParaRPr lang="en-US"/>
          </a:p>
        </p:txBody>
      </p:sp>
    </p:spTree>
    <p:extLst>
      <p:ext uri="{BB962C8B-B14F-4D97-AF65-F5344CB8AC3E}">
        <p14:creationId xmlns:p14="http://schemas.microsoft.com/office/powerpoint/2010/main" val="1168277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2300" y="228600"/>
            <a:ext cx="16383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057400" y="228600"/>
            <a:ext cx="47625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F890B0D8-9F31-496E-BF25-AA19157CF6DC}" type="slidenum">
              <a:rPr lang="en-US"/>
              <a:pPr>
                <a:defRPr/>
              </a:pPr>
              <a:t>‹#›</a:t>
            </a:fld>
            <a:endParaRPr lang="en-US"/>
          </a:p>
        </p:txBody>
      </p:sp>
    </p:spTree>
    <p:extLst>
      <p:ext uri="{BB962C8B-B14F-4D97-AF65-F5344CB8AC3E}">
        <p14:creationId xmlns:p14="http://schemas.microsoft.com/office/powerpoint/2010/main" val="30492196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057400" y="228600"/>
            <a:ext cx="6553200" cy="6858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2057400" y="1600200"/>
            <a:ext cx="6172200" cy="4114800"/>
          </a:xfrm>
        </p:spPr>
        <p:txBody>
          <a:bodyPr/>
          <a:lstStyle/>
          <a:p>
            <a:pPr lvl="0"/>
            <a:endParaRPr lang="en-US" noProof="0"/>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01E1F102-123D-4818-9B28-B76BC653F3DC}" type="slidenum">
              <a:rPr lang="en-US"/>
              <a:pPr>
                <a:defRPr/>
              </a:pPr>
              <a:t>‹#›</a:t>
            </a:fld>
            <a:endParaRPr lang="en-US"/>
          </a:p>
        </p:txBody>
      </p:sp>
    </p:spTree>
    <p:extLst>
      <p:ext uri="{BB962C8B-B14F-4D97-AF65-F5344CB8AC3E}">
        <p14:creationId xmlns:p14="http://schemas.microsoft.com/office/powerpoint/2010/main" val="33917679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8BFAEF5-F045-4BAA-8452-17A8078BAE34}" type="datetimeFigureOut">
              <a:rPr lang="en-US"/>
              <a:pPr>
                <a:defRPr/>
              </a:pPr>
              <a:t>5/13/2013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A63CD4-C607-4343-BCB5-91735B93877F}" type="slidenum">
              <a:rPr lang="en-US"/>
              <a:pPr>
                <a:defRPr/>
              </a:pPr>
              <a:t>‹#›</a:t>
            </a:fld>
            <a:endParaRPr lang="en-US"/>
          </a:p>
        </p:txBody>
      </p:sp>
    </p:spTree>
    <p:extLst>
      <p:ext uri="{BB962C8B-B14F-4D97-AF65-F5344CB8AC3E}">
        <p14:creationId xmlns:p14="http://schemas.microsoft.com/office/powerpoint/2010/main" val="9585268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628ACA4-F179-417B-9893-6E96D0109D26}" type="datetimeFigureOut">
              <a:rPr lang="en-US"/>
              <a:pPr>
                <a:defRPr/>
              </a:pPr>
              <a:t>5/13/2013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16AB03F-8098-427C-8A94-05A300F3ECEC}" type="slidenum">
              <a:rPr lang="en-US"/>
              <a:pPr>
                <a:defRPr/>
              </a:pPr>
              <a:t>‹#›</a:t>
            </a:fld>
            <a:endParaRPr lang="en-US"/>
          </a:p>
        </p:txBody>
      </p:sp>
    </p:spTree>
    <p:extLst>
      <p:ext uri="{BB962C8B-B14F-4D97-AF65-F5344CB8AC3E}">
        <p14:creationId xmlns:p14="http://schemas.microsoft.com/office/powerpoint/2010/main" val="25512103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B3D9AEC-D1F5-4C92-9939-A3707D083250}" type="datetimeFigureOut">
              <a:rPr lang="en-US"/>
              <a:pPr>
                <a:defRPr/>
              </a:pPr>
              <a:t>5/13/2013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76F8255-74B8-4281-83A4-84D36AF483C8}" type="slidenum">
              <a:rPr lang="en-US"/>
              <a:pPr>
                <a:defRPr/>
              </a:pPr>
              <a:t>‹#›</a:t>
            </a:fld>
            <a:endParaRPr lang="en-US"/>
          </a:p>
        </p:txBody>
      </p:sp>
    </p:spTree>
    <p:extLst>
      <p:ext uri="{BB962C8B-B14F-4D97-AF65-F5344CB8AC3E}">
        <p14:creationId xmlns:p14="http://schemas.microsoft.com/office/powerpoint/2010/main" val="14889483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7A4D960-E228-4EA7-B4E8-75AE222127A5}" type="datetimeFigureOut">
              <a:rPr lang="en-US"/>
              <a:pPr>
                <a:defRPr/>
              </a:pPr>
              <a:t>5/13/2013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DC42DC3-EC6D-468A-83A2-33A74A35161D}" type="slidenum">
              <a:rPr lang="en-US"/>
              <a:pPr>
                <a:defRPr/>
              </a:pPr>
              <a:t>‹#›</a:t>
            </a:fld>
            <a:endParaRPr lang="en-US"/>
          </a:p>
        </p:txBody>
      </p:sp>
    </p:spTree>
    <p:extLst>
      <p:ext uri="{BB962C8B-B14F-4D97-AF65-F5344CB8AC3E}">
        <p14:creationId xmlns:p14="http://schemas.microsoft.com/office/powerpoint/2010/main" val="3292824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A749C90-B848-49E2-BD90-2D803C7049ED}" type="datetimeFigureOut">
              <a:rPr lang="en-US"/>
              <a:pPr>
                <a:defRPr/>
              </a:pPr>
              <a:t>5/13/2013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34BF353-D05F-4E70-936D-D79F45E30379}" type="slidenum">
              <a:rPr lang="en-US"/>
              <a:pPr>
                <a:defRPr/>
              </a:pPr>
              <a:t>‹#›</a:t>
            </a:fld>
            <a:endParaRPr lang="en-US"/>
          </a:p>
        </p:txBody>
      </p:sp>
    </p:spTree>
    <p:extLst>
      <p:ext uri="{BB962C8B-B14F-4D97-AF65-F5344CB8AC3E}">
        <p14:creationId xmlns:p14="http://schemas.microsoft.com/office/powerpoint/2010/main" val="27499404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C78F056-70C2-4658-A344-164FDF12B2D3}" type="datetimeFigureOut">
              <a:rPr lang="en-US"/>
              <a:pPr>
                <a:defRPr/>
              </a:pPr>
              <a:t>5/13/2013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A918627-E2AB-4AB9-B300-FA76A4C0382E}" type="slidenum">
              <a:rPr lang="en-US"/>
              <a:pPr>
                <a:defRPr/>
              </a:pPr>
              <a:t>‹#›</a:t>
            </a:fld>
            <a:endParaRPr lang="en-US"/>
          </a:p>
        </p:txBody>
      </p:sp>
    </p:spTree>
    <p:extLst>
      <p:ext uri="{BB962C8B-B14F-4D97-AF65-F5344CB8AC3E}">
        <p14:creationId xmlns:p14="http://schemas.microsoft.com/office/powerpoint/2010/main" val="7696777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D688311-190B-42FE-B11F-07CB16355B0B}" type="datetimeFigureOut">
              <a:rPr lang="en-US"/>
              <a:pPr>
                <a:defRPr/>
              </a:pPr>
              <a:t>5/13/2013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CC8D27B-3493-4142-8F84-9EFEE5F437A2}" type="slidenum">
              <a:rPr lang="en-US"/>
              <a:pPr>
                <a:defRPr/>
              </a:pPr>
              <a:t>‹#›</a:t>
            </a:fld>
            <a:endParaRPr lang="en-US"/>
          </a:p>
        </p:txBody>
      </p:sp>
    </p:spTree>
    <p:extLst>
      <p:ext uri="{BB962C8B-B14F-4D97-AF65-F5344CB8AC3E}">
        <p14:creationId xmlns:p14="http://schemas.microsoft.com/office/powerpoint/2010/main" val="2458464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8E106AF6-C729-4F45-859C-15E47760B96C}" type="slidenum">
              <a:rPr lang="en-US"/>
              <a:pPr>
                <a:defRPr/>
              </a:pPr>
              <a:t>‹#›</a:t>
            </a:fld>
            <a:endParaRPr lang="en-US"/>
          </a:p>
        </p:txBody>
      </p:sp>
    </p:spTree>
    <p:extLst>
      <p:ext uri="{BB962C8B-B14F-4D97-AF65-F5344CB8AC3E}">
        <p14:creationId xmlns:p14="http://schemas.microsoft.com/office/powerpoint/2010/main" val="31294469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A9FF122-58D5-46D5-A97B-7D3C172C8CC7}" type="datetimeFigureOut">
              <a:rPr lang="en-US"/>
              <a:pPr>
                <a:defRPr/>
              </a:pPr>
              <a:t>5/13/2013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E908465-7FA4-4E04-AAE0-E5840567195A}" type="slidenum">
              <a:rPr lang="en-US"/>
              <a:pPr>
                <a:defRPr/>
              </a:pPr>
              <a:t>‹#›</a:t>
            </a:fld>
            <a:endParaRPr lang="en-US"/>
          </a:p>
        </p:txBody>
      </p:sp>
    </p:spTree>
    <p:extLst>
      <p:ext uri="{BB962C8B-B14F-4D97-AF65-F5344CB8AC3E}">
        <p14:creationId xmlns:p14="http://schemas.microsoft.com/office/powerpoint/2010/main" val="12076108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5EC9D7C-2AE2-4614-9EA5-9AD67ADDA0F2}" type="datetimeFigureOut">
              <a:rPr lang="en-US"/>
              <a:pPr>
                <a:defRPr/>
              </a:pPr>
              <a:t>5/13/2013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9B1D1C5-60FF-4525-815D-0184CC4E26E3}" type="slidenum">
              <a:rPr lang="en-US"/>
              <a:pPr>
                <a:defRPr/>
              </a:pPr>
              <a:t>‹#›</a:t>
            </a:fld>
            <a:endParaRPr lang="en-US"/>
          </a:p>
        </p:txBody>
      </p:sp>
    </p:spTree>
    <p:extLst>
      <p:ext uri="{BB962C8B-B14F-4D97-AF65-F5344CB8AC3E}">
        <p14:creationId xmlns:p14="http://schemas.microsoft.com/office/powerpoint/2010/main" val="23536211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EF4FA62-FF44-43E7-9DFA-72BB9BDB82B5}" type="datetimeFigureOut">
              <a:rPr lang="en-US"/>
              <a:pPr>
                <a:defRPr/>
              </a:pPr>
              <a:t>5/13/2013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E4456E3-6AD3-4EAA-BA18-6886EB8854A8}" type="slidenum">
              <a:rPr lang="en-US"/>
              <a:pPr>
                <a:defRPr/>
              </a:pPr>
              <a:t>‹#›</a:t>
            </a:fld>
            <a:endParaRPr lang="en-US"/>
          </a:p>
        </p:txBody>
      </p:sp>
    </p:spTree>
    <p:extLst>
      <p:ext uri="{BB962C8B-B14F-4D97-AF65-F5344CB8AC3E}">
        <p14:creationId xmlns:p14="http://schemas.microsoft.com/office/powerpoint/2010/main" val="42169704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2F403C3-8BA3-4DBD-9BAD-65B0F1A20B34}" type="datetimeFigureOut">
              <a:rPr lang="en-US"/>
              <a:pPr>
                <a:defRPr/>
              </a:pPr>
              <a:t>5/13/2013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D427345-56E9-439C-BDA5-F770B843FA05}" type="slidenum">
              <a:rPr lang="en-US"/>
              <a:pPr>
                <a:defRPr/>
              </a:pPr>
              <a:t>‹#›</a:t>
            </a:fld>
            <a:endParaRPr lang="en-US"/>
          </a:p>
        </p:txBody>
      </p:sp>
    </p:spTree>
    <p:extLst>
      <p:ext uri="{BB962C8B-B14F-4D97-AF65-F5344CB8AC3E}">
        <p14:creationId xmlns:p14="http://schemas.microsoft.com/office/powerpoint/2010/main" val="34250376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descr="multimedia logo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3"/>
          <p:cNvSpPr>
            <a:spLocks noGrp="1" noChangeArrowheads="1"/>
          </p:cNvSpPr>
          <p:nvPr>
            <p:ph type="ctrTitle"/>
          </p:nvPr>
        </p:nvSpPr>
        <p:spPr>
          <a:xfrm>
            <a:off x="2057400" y="304800"/>
            <a:ext cx="6629400" cy="533400"/>
          </a:xfrm>
        </p:spPr>
        <p:txBody>
          <a:bodyPr/>
          <a:lstStyle>
            <a:lvl1pPr>
              <a:defRPr/>
            </a:lvl1pPr>
          </a:lstStyle>
          <a:p>
            <a:r>
              <a:rPr lang="en-US"/>
              <a:t>Click to edit Master title style</a:t>
            </a:r>
          </a:p>
        </p:txBody>
      </p:sp>
      <p:sp>
        <p:nvSpPr>
          <p:cNvPr id="3076" name="Rectangle 4"/>
          <p:cNvSpPr>
            <a:spLocks noGrp="1" noChangeArrowheads="1"/>
          </p:cNvSpPr>
          <p:nvPr>
            <p:ph type="subTitle" idx="1"/>
          </p:nvPr>
        </p:nvSpPr>
        <p:spPr>
          <a:xfrm>
            <a:off x="2057400" y="1600200"/>
            <a:ext cx="5715000" cy="2819400"/>
          </a:xfrm>
        </p:spPr>
        <p:txBody>
          <a:bodyPr/>
          <a:lstStyle>
            <a:lvl1pPr marL="0" indent="0">
              <a:buFont typeface="Times" pitchFamily="1" charset="0"/>
              <a:buNone/>
              <a:defRPr/>
            </a:lvl1pPr>
          </a:lstStyle>
          <a:p>
            <a:r>
              <a:rPr lang="en-US"/>
              <a:t>Click to edit Master subtitle style</a:t>
            </a:r>
          </a:p>
        </p:txBody>
      </p:sp>
      <p:sp>
        <p:nvSpPr>
          <p:cNvPr id="5" name="Rectangle 5"/>
          <p:cNvSpPr>
            <a:spLocks noGrp="1" noChangeArrowheads="1"/>
          </p:cNvSpPr>
          <p:nvPr>
            <p:ph type="dt" sz="half" idx="10"/>
          </p:nvPr>
        </p:nvSpPr>
        <p:spPr>
          <a:xfrm>
            <a:off x="2057400" y="6172200"/>
            <a:ext cx="1905000" cy="457200"/>
          </a:xfrm>
        </p:spPr>
        <p:txBody>
          <a:bodyPr/>
          <a:lstStyle>
            <a:lvl1pPr>
              <a:defRPr/>
            </a:lvl1pPr>
          </a:lstStyle>
          <a:p>
            <a:pPr>
              <a:defRPr/>
            </a:pPr>
            <a:endParaRPr lang="en-US"/>
          </a:p>
        </p:txBody>
      </p:sp>
    </p:spTree>
    <p:extLst>
      <p:ext uri="{BB962C8B-B14F-4D97-AF65-F5344CB8AC3E}">
        <p14:creationId xmlns:p14="http://schemas.microsoft.com/office/powerpoint/2010/main" val="27477982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1EB7632E-81B2-471B-BACD-F7BC79DEF8A3}" type="slidenum">
              <a:rPr lang="en-US"/>
              <a:pPr>
                <a:defRPr/>
              </a:pPr>
              <a:t>‹#›</a:t>
            </a:fld>
            <a:endParaRPr lang="en-US"/>
          </a:p>
        </p:txBody>
      </p:sp>
    </p:spTree>
    <p:extLst>
      <p:ext uri="{BB962C8B-B14F-4D97-AF65-F5344CB8AC3E}">
        <p14:creationId xmlns:p14="http://schemas.microsoft.com/office/powerpoint/2010/main" val="6892137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96736652-F533-4CAB-ACF4-3A1E3809CDBF}" type="slidenum">
              <a:rPr lang="en-US"/>
              <a:pPr>
                <a:defRPr/>
              </a:pPr>
              <a:t>‹#›</a:t>
            </a:fld>
            <a:endParaRPr lang="en-US"/>
          </a:p>
        </p:txBody>
      </p:sp>
    </p:spTree>
    <p:extLst>
      <p:ext uri="{BB962C8B-B14F-4D97-AF65-F5344CB8AC3E}">
        <p14:creationId xmlns:p14="http://schemas.microsoft.com/office/powerpoint/2010/main" val="10394275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057400" y="1600200"/>
            <a:ext cx="30099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600200"/>
            <a:ext cx="30099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8353AB60-F76F-4606-AEF9-AB675DE3E74A}" type="slidenum">
              <a:rPr lang="en-US"/>
              <a:pPr>
                <a:defRPr/>
              </a:pPr>
              <a:t>‹#›</a:t>
            </a:fld>
            <a:endParaRPr lang="en-US"/>
          </a:p>
        </p:txBody>
      </p:sp>
    </p:spTree>
    <p:extLst>
      <p:ext uri="{BB962C8B-B14F-4D97-AF65-F5344CB8AC3E}">
        <p14:creationId xmlns:p14="http://schemas.microsoft.com/office/powerpoint/2010/main" val="7935798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4"/>
          <p:cNvSpPr>
            <a:spLocks noGrp="1" noChangeArrowheads="1"/>
          </p:cNvSpPr>
          <p:nvPr>
            <p:ph type="dt" sz="half" idx="10"/>
          </p:nvPr>
        </p:nvSpPr>
        <p:spPr>
          <a:ln/>
        </p:spPr>
        <p:txBody>
          <a:bodyPr/>
          <a:lstStyle>
            <a:lvl1pPr>
              <a:defRPr/>
            </a:lvl1pPr>
          </a:lstStyle>
          <a:p>
            <a:pPr>
              <a:defRPr/>
            </a:pPr>
            <a:endParaRPr lang="en-US"/>
          </a:p>
        </p:txBody>
      </p:sp>
      <p:sp>
        <p:nvSpPr>
          <p:cNvPr id="8" name="Rectangle 15"/>
          <p:cNvSpPr>
            <a:spLocks noGrp="1" noChangeArrowheads="1"/>
          </p:cNvSpPr>
          <p:nvPr>
            <p:ph type="ftr" sz="quarter" idx="11"/>
          </p:nvPr>
        </p:nvSpPr>
        <p:spPr>
          <a:ln/>
        </p:spPr>
        <p:txBody>
          <a:bodyPr/>
          <a:lstStyle>
            <a:lvl1pPr>
              <a:defRPr/>
            </a:lvl1pPr>
          </a:lstStyle>
          <a:p>
            <a:pPr>
              <a:defRPr/>
            </a:pPr>
            <a:endParaRPr lang="en-US"/>
          </a:p>
        </p:txBody>
      </p:sp>
      <p:sp>
        <p:nvSpPr>
          <p:cNvPr id="9" name="Rectangle 16"/>
          <p:cNvSpPr>
            <a:spLocks noGrp="1" noChangeArrowheads="1"/>
          </p:cNvSpPr>
          <p:nvPr>
            <p:ph type="sldNum" sz="quarter" idx="12"/>
          </p:nvPr>
        </p:nvSpPr>
        <p:spPr>
          <a:ln/>
        </p:spPr>
        <p:txBody>
          <a:bodyPr/>
          <a:lstStyle>
            <a:lvl1pPr>
              <a:defRPr/>
            </a:lvl1pPr>
          </a:lstStyle>
          <a:p>
            <a:pPr>
              <a:defRPr/>
            </a:pPr>
            <a:fld id="{BE504315-49D2-4E12-B7F0-1F4462FB3E4D}" type="slidenum">
              <a:rPr lang="en-US"/>
              <a:pPr>
                <a:defRPr/>
              </a:pPr>
              <a:t>‹#›</a:t>
            </a:fld>
            <a:endParaRPr lang="en-US"/>
          </a:p>
        </p:txBody>
      </p:sp>
    </p:spTree>
    <p:extLst>
      <p:ext uri="{BB962C8B-B14F-4D97-AF65-F5344CB8AC3E}">
        <p14:creationId xmlns:p14="http://schemas.microsoft.com/office/powerpoint/2010/main" val="298967557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4"/>
          <p:cNvSpPr>
            <a:spLocks noGrp="1" noChangeArrowheads="1"/>
          </p:cNvSpPr>
          <p:nvPr>
            <p:ph type="dt" sz="half" idx="10"/>
          </p:nvPr>
        </p:nvSpPr>
        <p:spPr>
          <a:ln/>
        </p:spPr>
        <p:txBody>
          <a:bodyPr/>
          <a:lstStyle>
            <a:lvl1pPr>
              <a:defRPr/>
            </a:lvl1pPr>
          </a:lstStyle>
          <a:p>
            <a:pPr>
              <a:defRPr/>
            </a:pPr>
            <a:endParaRPr lang="en-US"/>
          </a:p>
        </p:txBody>
      </p:sp>
      <p:sp>
        <p:nvSpPr>
          <p:cNvPr id="4" name="Rectangle 15"/>
          <p:cNvSpPr>
            <a:spLocks noGrp="1" noChangeArrowheads="1"/>
          </p:cNvSpPr>
          <p:nvPr>
            <p:ph type="ftr" sz="quarter" idx="11"/>
          </p:nvPr>
        </p:nvSpPr>
        <p:spPr>
          <a:ln/>
        </p:spPr>
        <p:txBody>
          <a:bodyPr/>
          <a:lstStyle>
            <a:lvl1pPr>
              <a:defRPr/>
            </a:lvl1pPr>
          </a:lstStyle>
          <a:p>
            <a:pPr>
              <a:defRPr/>
            </a:pPr>
            <a:endParaRPr lang="en-US"/>
          </a:p>
        </p:txBody>
      </p:sp>
      <p:sp>
        <p:nvSpPr>
          <p:cNvPr id="5" name="Rectangle 16"/>
          <p:cNvSpPr>
            <a:spLocks noGrp="1" noChangeArrowheads="1"/>
          </p:cNvSpPr>
          <p:nvPr>
            <p:ph type="sldNum" sz="quarter" idx="12"/>
          </p:nvPr>
        </p:nvSpPr>
        <p:spPr>
          <a:ln/>
        </p:spPr>
        <p:txBody>
          <a:bodyPr/>
          <a:lstStyle>
            <a:lvl1pPr>
              <a:defRPr/>
            </a:lvl1pPr>
          </a:lstStyle>
          <a:p>
            <a:pPr>
              <a:defRPr/>
            </a:pPr>
            <a:fld id="{4B070D9A-91B6-45A7-84EC-652CDDFB6AF1}" type="slidenum">
              <a:rPr lang="en-US"/>
              <a:pPr>
                <a:defRPr/>
              </a:pPr>
              <a:t>‹#›</a:t>
            </a:fld>
            <a:endParaRPr lang="en-US"/>
          </a:p>
        </p:txBody>
      </p:sp>
    </p:spTree>
    <p:extLst>
      <p:ext uri="{BB962C8B-B14F-4D97-AF65-F5344CB8AC3E}">
        <p14:creationId xmlns:p14="http://schemas.microsoft.com/office/powerpoint/2010/main" val="645666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E780A032-A1A8-4A64-8EED-BBF35A4DD87E}" type="slidenum">
              <a:rPr lang="en-US"/>
              <a:pPr>
                <a:defRPr/>
              </a:pPr>
              <a:t>‹#›</a:t>
            </a:fld>
            <a:endParaRPr lang="en-US"/>
          </a:p>
        </p:txBody>
      </p:sp>
    </p:spTree>
    <p:extLst>
      <p:ext uri="{BB962C8B-B14F-4D97-AF65-F5344CB8AC3E}">
        <p14:creationId xmlns:p14="http://schemas.microsoft.com/office/powerpoint/2010/main" val="76824045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4"/>
          <p:cNvSpPr>
            <a:spLocks noGrp="1" noChangeArrowheads="1"/>
          </p:cNvSpPr>
          <p:nvPr>
            <p:ph type="dt" sz="half" idx="10"/>
          </p:nvPr>
        </p:nvSpPr>
        <p:spPr>
          <a:ln/>
        </p:spPr>
        <p:txBody>
          <a:bodyPr/>
          <a:lstStyle>
            <a:lvl1pPr>
              <a:defRPr/>
            </a:lvl1pPr>
          </a:lstStyle>
          <a:p>
            <a:pPr>
              <a:defRPr/>
            </a:pPr>
            <a:endParaRPr lang="en-US"/>
          </a:p>
        </p:txBody>
      </p:sp>
      <p:sp>
        <p:nvSpPr>
          <p:cNvPr id="3" name="Rectangle 15"/>
          <p:cNvSpPr>
            <a:spLocks noGrp="1" noChangeArrowheads="1"/>
          </p:cNvSpPr>
          <p:nvPr>
            <p:ph type="ftr" sz="quarter" idx="11"/>
          </p:nvPr>
        </p:nvSpPr>
        <p:spPr>
          <a:ln/>
        </p:spPr>
        <p:txBody>
          <a:bodyPr/>
          <a:lstStyle>
            <a:lvl1pPr>
              <a:defRPr/>
            </a:lvl1pPr>
          </a:lstStyle>
          <a:p>
            <a:pPr>
              <a:defRPr/>
            </a:pPr>
            <a:endParaRPr lang="en-US"/>
          </a:p>
        </p:txBody>
      </p:sp>
      <p:sp>
        <p:nvSpPr>
          <p:cNvPr id="4" name="Rectangle 16"/>
          <p:cNvSpPr>
            <a:spLocks noGrp="1" noChangeArrowheads="1"/>
          </p:cNvSpPr>
          <p:nvPr>
            <p:ph type="sldNum" sz="quarter" idx="12"/>
          </p:nvPr>
        </p:nvSpPr>
        <p:spPr>
          <a:ln/>
        </p:spPr>
        <p:txBody>
          <a:bodyPr/>
          <a:lstStyle>
            <a:lvl1pPr>
              <a:defRPr/>
            </a:lvl1pPr>
          </a:lstStyle>
          <a:p>
            <a:pPr>
              <a:defRPr/>
            </a:pPr>
            <a:fld id="{8E773646-D47F-4635-8320-472B2BE5563C}" type="slidenum">
              <a:rPr lang="en-US"/>
              <a:pPr>
                <a:defRPr/>
              </a:pPr>
              <a:t>‹#›</a:t>
            </a:fld>
            <a:endParaRPr lang="en-US"/>
          </a:p>
        </p:txBody>
      </p:sp>
    </p:spTree>
    <p:extLst>
      <p:ext uri="{BB962C8B-B14F-4D97-AF65-F5344CB8AC3E}">
        <p14:creationId xmlns:p14="http://schemas.microsoft.com/office/powerpoint/2010/main" val="321888928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2D90A86D-9AB3-4664-83D9-6F3AF11BBA72}" type="slidenum">
              <a:rPr lang="en-US"/>
              <a:pPr>
                <a:defRPr/>
              </a:pPr>
              <a:t>‹#›</a:t>
            </a:fld>
            <a:endParaRPr lang="en-US"/>
          </a:p>
        </p:txBody>
      </p:sp>
    </p:spTree>
    <p:extLst>
      <p:ext uri="{BB962C8B-B14F-4D97-AF65-F5344CB8AC3E}">
        <p14:creationId xmlns:p14="http://schemas.microsoft.com/office/powerpoint/2010/main" val="409904202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C35B056F-8B02-4C53-9646-8E95B7A37364}" type="slidenum">
              <a:rPr lang="en-US"/>
              <a:pPr>
                <a:defRPr/>
              </a:pPr>
              <a:t>‹#›</a:t>
            </a:fld>
            <a:endParaRPr lang="en-US"/>
          </a:p>
        </p:txBody>
      </p:sp>
    </p:spTree>
    <p:extLst>
      <p:ext uri="{BB962C8B-B14F-4D97-AF65-F5344CB8AC3E}">
        <p14:creationId xmlns:p14="http://schemas.microsoft.com/office/powerpoint/2010/main" val="39982947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B5F718CA-E014-48B8-80DE-595048ACC4CD}" type="slidenum">
              <a:rPr lang="en-US"/>
              <a:pPr>
                <a:defRPr/>
              </a:pPr>
              <a:t>‹#›</a:t>
            </a:fld>
            <a:endParaRPr lang="en-US"/>
          </a:p>
        </p:txBody>
      </p:sp>
    </p:spTree>
    <p:extLst>
      <p:ext uri="{BB962C8B-B14F-4D97-AF65-F5344CB8AC3E}">
        <p14:creationId xmlns:p14="http://schemas.microsoft.com/office/powerpoint/2010/main" val="140499565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2300" y="228600"/>
            <a:ext cx="16383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057400" y="228600"/>
            <a:ext cx="47625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AE294A2A-5A62-4705-AC7C-622980B834A1}" type="slidenum">
              <a:rPr lang="en-US"/>
              <a:pPr>
                <a:defRPr/>
              </a:pPr>
              <a:t>‹#›</a:t>
            </a:fld>
            <a:endParaRPr lang="en-US"/>
          </a:p>
        </p:txBody>
      </p:sp>
    </p:spTree>
    <p:extLst>
      <p:ext uri="{BB962C8B-B14F-4D97-AF65-F5344CB8AC3E}">
        <p14:creationId xmlns:p14="http://schemas.microsoft.com/office/powerpoint/2010/main" val="413571086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057400" y="228600"/>
            <a:ext cx="6553200" cy="6858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2057400" y="1600200"/>
            <a:ext cx="6172200" cy="4114800"/>
          </a:xfrm>
        </p:spPr>
        <p:txBody>
          <a:bodyPr/>
          <a:lstStyle/>
          <a:p>
            <a:pPr lvl="0"/>
            <a:endParaRPr lang="en-US" noProof="0"/>
          </a:p>
        </p:txBody>
      </p:sp>
      <p:sp>
        <p:nvSpPr>
          <p:cNvPr id="4" name="Rectangle 14"/>
          <p:cNvSpPr>
            <a:spLocks noGrp="1" noChangeArrowheads="1"/>
          </p:cNvSpPr>
          <p:nvPr>
            <p:ph type="dt" sz="half" idx="10"/>
          </p:nvPr>
        </p:nvSpPr>
        <p:spPr>
          <a:ln/>
        </p:spPr>
        <p:txBody>
          <a:bodyPr/>
          <a:lstStyle>
            <a:lvl1pPr>
              <a:defRPr/>
            </a:lvl1pPr>
          </a:lstStyle>
          <a:p>
            <a:pPr>
              <a:defRPr/>
            </a:pPr>
            <a:endParaRPr lang="en-US"/>
          </a:p>
        </p:txBody>
      </p:sp>
      <p:sp>
        <p:nvSpPr>
          <p:cNvPr id="5" name="Rectangle 15"/>
          <p:cNvSpPr>
            <a:spLocks noGrp="1" noChangeArrowheads="1"/>
          </p:cNvSpPr>
          <p:nvPr>
            <p:ph type="ftr" sz="quarter" idx="11"/>
          </p:nvPr>
        </p:nvSpPr>
        <p:spPr>
          <a:ln/>
        </p:spPr>
        <p:txBody>
          <a:bodyPr/>
          <a:lstStyle>
            <a:lvl1pPr>
              <a:defRPr/>
            </a:lvl1pPr>
          </a:lstStyle>
          <a:p>
            <a:pPr>
              <a:defRPr/>
            </a:pPr>
            <a:endParaRPr lang="en-US"/>
          </a:p>
        </p:txBody>
      </p:sp>
      <p:sp>
        <p:nvSpPr>
          <p:cNvPr id="6" name="Rectangle 16"/>
          <p:cNvSpPr>
            <a:spLocks noGrp="1" noChangeArrowheads="1"/>
          </p:cNvSpPr>
          <p:nvPr>
            <p:ph type="sldNum" sz="quarter" idx="12"/>
          </p:nvPr>
        </p:nvSpPr>
        <p:spPr>
          <a:ln/>
        </p:spPr>
        <p:txBody>
          <a:bodyPr/>
          <a:lstStyle>
            <a:lvl1pPr>
              <a:defRPr/>
            </a:lvl1pPr>
          </a:lstStyle>
          <a:p>
            <a:pPr>
              <a:defRPr/>
            </a:pPr>
            <a:fld id="{3CE7C2F6-69A2-4316-B329-E169609D0B0E}" type="slidenum">
              <a:rPr lang="en-US"/>
              <a:pPr>
                <a:defRPr/>
              </a:pPr>
              <a:t>‹#›</a:t>
            </a:fld>
            <a:endParaRPr lang="en-US"/>
          </a:p>
        </p:txBody>
      </p:sp>
    </p:spTree>
    <p:extLst>
      <p:ext uri="{BB962C8B-B14F-4D97-AF65-F5344CB8AC3E}">
        <p14:creationId xmlns:p14="http://schemas.microsoft.com/office/powerpoint/2010/main" val="835649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057400" y="1600200"/>
            <a:ext cx="30099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600200"/>
            <a:ext cx="30099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EEB9617B-54C2-46AB-BF73-033A15496CAD}" type="slidenum">
              <a:rPr lang="en-US"/>
              <a:pPr>
                <a:defRPr/>
              </a:pPr>
              <a:t>‹#›</a:t>
            </a:fld>
            <a:endParaRPr lang="en-US"/>
          </a:p>
        </p:txBody>
      </p:sp>
    </p:spTree>
    <p:extLst>
      <p:ext uri="{BB962C8B-B14F-4D97-AF65-F5344CB8AC3E}">
        <p14:creationId xmlns:p14="http://schemas.microsoft.com/office/powerpoint/2010/main" val="501762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4"/>
          <p:cNvSpPr>
            <a:spLocks noGrp="1" noChangeArrowheads="1"/>
          </p:cNvSpPr>
          <p:nvPr>
            <p:ph type="dt" sz="half" idx="10"/>
          </p:nvPr>
        </p:nvSpPr>
        <p:spPr>
          <a:ln/>
        </p:spPr>
        <p:txBody>
          <a:bodyPr/>
          <a:lstStyle>
            <a:lvl1pPr>
              <a:defRPr/>
            </a:lvl1pPr>
          </a:lstStyle>
          <a:p>
            <a:pPr>
              <a:defRPr/>
            </a:pPr>
            <a:endParaRPr lang="en-US"/>
          </a:p>
        </p:txBody>
      </p:sp>
      <p:sp>
        <p:nvSpPr>
          <p:cNvPr id="8" name="Rectangle 15"/>
          <p:cNvSpPr>
            <a:spLocks noGrp="1" noChangeArrowheads="1"/>
          </p:cNvSpPr>
          <p:nvPr>
            <p:ph type="ftr" sz="quarter" idx="11"/>
          </p:nvPr>
        </p:nvSpPr>
        <p:spPr>
          <a:ln/>
        </p:spPr>
        <p:txBody>
          <a:bodyPr/>
          <a:lstStyle>
            <a:lvl1pPr>
              <a:defRPr/>
            </a:lvl1pPr>
          </a:lstStyle>
          <a:p>
            <a:pPr>
              <a:defRPr/>
            </a:pPr>
            <a:endParaRPr lang="en-US"/>
          </a:p>
        </p:txBody>
      </p:sp>
      <p:sp>
        <p:nvSpPr>
          <p:cNvPr id="9" name="Rectangle 16"/>
          <p:cNvSpPr>
            <a:spLocks noGrp="1" noChangeArrowheads="1"/>
          </p:cNvSpPr>
          <p:nvPr>
            <p:ph type="sldNum" sz="quarter" idx="12"/>
          </p:nvPr>
        </p:nvSpPr>
        <p:spPr>
          <a:ln/>
        </p:spPr>
        <p:txBody>
          <a:bodyPr/>
          <a:lstStyle>
            <a:lvl1pPr>
              <a:defRPr/>
            </a:lvl1pPr>
          </a:lstStyle>
          <a:p>
            <a:pPr>
              <a:defRPr/>
            </a:pPr>
            <a:fld id="{81ED3A78-D876-49ED-91BD-D362447B9381}" type="slidenum">
              <a:rPr lang="en-US"/>
              <a:pPr>
                <a:defRPr/>
              </a:pPr>
              <a:t>‹#›</a:t>
            </a:fld>
            <a:endParaRPr lang="en-US"/>
          </a:p>
        </p:txBody>
      </p:sp>
    </p:spTree>
    <p:extLst>
      <p:ext uri="{BB962C8B-B14F-4D97-AF65-F5344CB8AC3E}">
        <p14:creationId xmlns:p14="http://schemas.microsoft.com/office/powerpoint/2010/main" val="4032485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4"/>
          <p:cNvSpPr>
            <a:spLocks noGrp="1" noChangeArrowheads="1"/>
          </p:cNvSpPr>
          <p:nvPr>
            <p:ph type="dt" sz="half" idx="10"/>
          </p:nvPr>
        </p:nvSpPr>
        <p:spPr>
          <a:ln/>
        </p:spPr>
        <p:txBody>
          <a:bodyPr/>
          <a:lstStyle>
            <a:lvl1pPr>
              <a:defRPr/>
            </a:lvl1pPr>
          </a:lstStyle>
          <a:p>
            <a:pPr>
              <a:defRPr/>
            </a:pPr>
            <a:endParaRPr lang="en-US"/>
          </a:p>
        </p:txBody>
      </p:sp>
      <p:sp>
        <p:nvSpPr>
          <p:cNvPr id="4" name="Rectangle 15"/>
          <p:cNvSpPr>
            <a:spLocks noGrp="1" noChangeArrowheads="1"/>
          </p:cNvSpPr>
          <p:nvPr>
            <p:ph type="ftr" sz="quarter" idx="11"/>
          </p:nvPr>
        </p:nvSpPr>
        <p:spPr>
          <a:ln/>
        </p:spPr>
        <p:txBody>
          <a:bodyPr/>
          <a:lstStyle>
            <a:lvl1pPr>
              <a:defRPr/>
            </a:lvl1pPr>
          </a:lstStyle>
          <a:p>
            <a:pPr>
              <a:defRPr/>
            </a:pPr>
            <a:endParaRPr lang="en-US"/>
          </a:p>
        </p:txBody>
      </p:sp>
      <p:sp>
        <p:nvSpPr>
          <p:cNvPr id="5" name="Rectangle 16"/>
          <p:cNvSpPr>
            <a:spLocks noGrp="1" noChangeArrowheads="1"/>
          </p:cNvSpPr>
          <p:nvPr>
            <p:ph type="sldNum" sz="quarter" idx="12"/>
          </p:nvPr>
        </p:nvSpPr>
        <p:spPr>
          <a:ln/>
        </p:spPr>
        <p:txBody>
          <a:bodyPr/>
          <a:lstStyle>
            <a:lvl1pPr>
              <a:defRPr/>
            </a:lvl1pPr>
          </a:lstStyle>
          <a:p>
            <a:pPr>
              <a:defRPr/>
            </a:pPr>
            <a:fld id="{20722BF5-BABF-42F1-ADF9-A922FB156C22}" type="slidenum">
              <a:rPr lang="en-US"/>
              <a:pPr>
                <a:defRPr/>
              </a:pPr>
              <a:t>‹#›</a:t>
            </a:fld>
            <a:endParaRPr lang="en-US"/>
          </a:p>
        </p:txBody>
      </p:sp>
    </p:spTree>
    <p:extLst>
      <p:ext uri="{BB962C8B-B14F-4D97-AF65-F5344CB8AC3E}">
        <p14:creationId xmlns:p14="http://schemas.microsoft.com/office/powerpoint/2010/main" val="2277802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4"/>
          <p:cNvSpPr>
            <a:spLocks noGrp="1" noChangeArrowheads="1"/>
          </p:cNvSpPr>
          <p:nvPr>
            <p:ph type="dt" sz="half" idx="10"/>
          </p:nvPr>
        </p:nvSpPr>
        <p:spPr>
          <a:ln/>
        </p:spPr>
        <p:txBody>
          <a:bodyPr/>
          <a:lstStyle>
            <a:lvl1pPr>
              <a:defRPr/>
            </a:lvl1pPr>
          </a:lstStyle>
          <a:p>
            <a:pPr>
              <a:defRPr/>
            </a:pPr>
            <a:endParaRPr lang="en-US"/>
          </a:p>
        </p:txBody>
      </p:sp>
      <p:sp>
        <p:nvSpPr>
          <p:cNvPr id="3" name="Rectangle 15"/>
          <p:cNvSpPr>
            <a:spLocks noGrp="1" noChangeArrowheads="1"/>
          </p:cNvSpPr>
          <p:nvPr>
            <p:ph type="ftr" sz="quarter" idx="11"/>
          </p:nvPr>
        </p:nvSpPr>
        <p:spPr>
          <a:ln/>
        </p:spPr>
        <p:txBody>
          <a:bodyPr/>
          <a:lstStyle>
            <a:lvl1pPr>
              <a:defRPr/>
            </a:lvl1pPr>
          </a:lstStyle>
          <a:p>
            <a:pPr>
              <a:defRPr/>
            </a:pPr>
            <a:endParaRPr lang="en-US"/>
          </a:p>
        </p:txBody>
      </p:sp>
      <p:sp>
        <p:nvSpPr>
          <p:cNvPr id="4" name="Rectangle 16"/>
          <p:cNvSpPr>
            <a:spLocks noGrp="1" noChangeArrowheads="1"/>
          </p:cNvSpPr>
          <p:nvPr>
            <p:ph type="sldNum" sz="quarter" idx="12"/>
          </p:nvPr>
        </p:nvSpPr>
        <p:spPr>
          <a:ln/>
        </p:spPr>
        <p:txBody>
          <a:bodyPr/>
          <a:lstStyle>
            <a:lvl1pPr>
              <a:defRPr/>
            </a:lvl1pPr>
          </a:lstStyle>
          <a:p>
            <a:pPr>
              <a:defRPr/>
            </a:pPr>
            <a:fld id="{68B63BA9-19E8-476C-855B-5C1CADB614F7}" type="slidenum">
              <a:rPr lang="en-US"/>
              <a:pPr>
                <a:defRPr/>
              </a:pPr>
              <a:t>‹#›</a:t>
            </a:fld>
            <a:endParaRPr lang="en-US"/>
          </a:p>
        </p:txBody>
      </p:sp>
    </p:spTree>
    <p:extLst>
      <p:ext uri="{BB962C8B-B14F-4D97-AF65-F5344CB8AC3E}">
        <p14:creationId xmlns:p14="http://schemas.microsoft.com/office/powerpoint/2010/main" val="3369336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3A71167D-16FC-40FE-9509-F08B93A4B95F}" type="slidenum">
              <a:rPr lang="en-US"/>
              <a:pPr>
                <a:defRPr/>
              </a:pPr>
              <a:t>‹#›</a:t>
            </a:fld>
            <a:endParaRPr lang="en-US"/>
          </a:p>
        </p:txBody>
      </p:sp>
    </p:spTree>
    <p:extLst>
      <p:ext uri="{BB962C8B-B14F-4D97-AF65-F5344CB8AC3E}">
        <p14:creationId xmlns:p14="http://schemas.microsoft.com/office/powerpoint/2010/main" val="3990843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4"/>
          <p:cNvSpPr>
            <a:spLocks noGrp="1" noChangeArrowheads="1"/>
          </p:cNvSpPr>
          <p:nvPr>
            <p:ph type="dt" sz="half" idx="10"/>
          </p:nvPr>
        </p:nvSpPr>
        <p:spPr>
          <a:ln/>
        </p:spPr>
        <p:txBody>
          <a:bodyPr/>
          <a:lstStyle>
            <a:lvl1pPr>
              <a:defRPr/>
            </a:lvl1pPr>
          </a:lstStyle>
          <a:p>
            <a:pPr>
              <a:defRPr/>
            </a:pPr>
            <a:endParaRPr lang="en-US"/>
          </a:p>
        </p:txBody>
      </p:sp>
      <p:sp>
        <p:nvSpPr>
          <p:cNvPr id="6" name="Rectangle 15"/>
          <p:cNvSpPr>
            <a:spLocks noGrp="1" noChangeArrowheads="1"/>
          </p:cNvSpPr>
          <p:nvPr>
            <p:ph type="ftr" sz="quarter" idx="11"/>
          </p:nvPr>
        </p:nvSpPr>
        <p:spPr>
          <a:ln/>
        </p:spPr>
        <p:txBody>
          <a:bodyPr/>
          <a:lstStyle>
            <a:lvl1pPr>
              <a:defRPr/>
            </a:lvl1pPr>
          </a:lstStyle>
          <a:p>
            <a:pPr>
              <a:defRPr/>
            </a:pPr>
            <a:endParaRPr lang="en-US"/>
          </a:p>
        </p:txBody>
      </p:sp>
      <p:sp>
        <p:nvSpPr>
          <p:cNvPr id="7" name="Rectangle 16"/>
          <p:cNvSpPr>
            <a:spLocks noGrp="1" noChangeArrowheads="1"/>
          </p:cNvSpPr>
          <p:nvPr>
            <p:ph type="sldNum" sz="quarter" idx="12"/>
          </p:nvPr>
        </p:nvSpPr>
        <p:spPr>
          <a:ln/>
        </p:spPr>
        <p:txBody>
          <a:bodyPr/>
          <a:lstStyle>
            <a:lvl1pPr>
              <a:defRPr/>
            </a:lvl1pPr>
          </a:lstStyle>
          <a:p>
            <a:pPr>
              <a:defRPr/>
            </a:pPr>
            <a:fld id="{347C7D03-91BB-415D-B131-4A3197B32E15}" type="slidenum">
              <a:rPr lang="en-US"/>
              <a:pPr>
                <a:defRPr/>
              </a:pPr>
              <a:t>‹#›</a:t>
            </a:fld>
            <a:endParaRPr lang="en-US"/>
          </a:p>
        </p:txBody>
      </p:sp>
    </p:spTree>
    <p:extLst>
      <p:ext uri="{BB962C8B-B14F-4D97-AF65-F5344CB8AC3E}">
        <p14:creationId xmlns:p14="http://schemas.microsoft.com/office/powerpoint/2010/main" val="264340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18" descr="multimedia logo 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8"/>
          <p:cNvSpPr>
            <a:spLocks noGrp="1" noChangeArrowheads="1"/>
          </p:cNvSpPr>
          <p:nvPr>
            <p:ph type="title"/>
          </p:nvPr>
        </p:nvSpPr>
        <p:spPr bwMode="auto">
          <a:xfrm>
            <a:off x="2057400" y="228600"/>
            <a:ext cx="65532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9"/>
          <p:cNvSpPr>
            <a:spLocks noGrp="1" noChangeArrowheads="1"/>
          </p:cNvSpPr>
          <p:nvPr>
            <p:ph type="body" idx="1"/>
          </p:nvPr>
        </p:nvSpPr>
        <p:spPr bwMode="auto">
          <a:xfrm>
            <a:off x="2057400" y="1600200"/>
            <a:ext cx="6172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8" name="Rectangle 1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fontAlgn="auto" hangingPunct="0">
              <a:spcBef>
                <a:spcPts val="0"/>
              </a:spcBef>
              <a:spcAft>
                <a:spcPts val="0"/>
              </a:spcAft>
              <a:defRPr sz="1400">
                <a:solidFill>
                  <a:srgbClr val="79878B"/>
                </a:solidFill>
                <a:latin typeface="+mn-lt"/>
                <a:ea typeface="+mn-ea"/>
                <a:cs typeface="+mn-cs"/>
              </a:defRPr>
            </a:lvl1pPr>
          </a:lstStyle>
          <a:p>
            <a:pPr>
              <a:defRPr/>
            </a:pPr>
            <a:endParaRPr lang="en-US"/>
          </a:p>
        </p:txBody>
      </p:sp>
      <p:sp>
        <p:nvSpPr>
          <p:cNvPr id="1039" name="Rectangle 1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fontAlgn="auto" hangingPunct="0">
              <a:spcBef>
                <a:spcPts val="0"/>
              </a:spcBef>
              <a:spcAft>
                <a:spcPts val="0"/>
              </a:spcAft>
              <a:defRPr sz="1400">
                <a:solidFill>
                  <a:srgbClr val="79878B"/>
                </a:solidFill>
                <a:latin typeface="+mn-lt"/>
                <a:ea typeface="+mn-ea"/>
                <a:cs typeface="+mn-cs"/>
              </a:defRPr>
            </a:lvl1pPr>
          </a:lstStyle>
          <a:p>
            <a:pPr>
              <a:defRPr/>
            </a:pPr>
            <a:endParaRPr lang="en-US"/>
          </a:p>
        </p:txBody>
      </p:sp>
      <p:sp>
        <p:nvSpPr>
          <p:cNvPr id="1040" name="Rectangle 16"/>
          <p:cNvSpPr>
            <a:spLocks noGrp="1" noChangeArrowheads="1"/>
          </p:cNvSpPr>
          <p:nvPr>
            <p:ph type="sldNum" sz="quarter" idx="4"/>
          </p:nvPr>
        </p:nvSpPr>
        <p:spPr bwMode="auto">
          <a:xfrm>
            <a:off x="7086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fontAlgn="auto" hangingPunct="0">
              <a:spcBef>
                <a:spcPts val="0"/>
              </a:spcBef>
              <a:spcAft>
                <a:spcPts val="0"/>
              </a:spcAft>
              <a:defRPr sz="1400">
                <a:solidFill>
                  <a:srgbClr val="79878B"/>
                </a:solidFill>
                <a:latin typeface="+mn-lt"/>
                <a:ea typeface="+mn-ea"/>
                <a:cs typeface="+mn-cs"/>
              </a:defRPr>
            </a:lvl1pPr>
          </a:lstStyle>
          <a:p>
            <a:pPr>
              <a:defRPr/>
            </a:pPr>
            <a:fld id="{87B2E830-F5F5-409F-8B2F-68617DE1752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406" r:id="rId1"/>
    <p:sldLayoutId id="2147484384" r:id="rId2"/>
    <p:sldLayoutId id="2147484385" r:id="rId3"/>
    <p:sldLayoutId id="2147484386" r:id="rId4"/>
    <p:sldLayoutId id="2147484387" r:id="rId5"/>
    <p:sldLayoutId id="2147484388" r:id="rId6"/>
    <p:sldLayoutId id="2147484389" r:id="rId7"/>
    <p:sldLayoutId id="2147484390" r:id="rId8"/>
    <p:sldLayoutId id="2147484391" r:id="rId9"/>
    <p:sldLayoutId id="2147484392" r:id="rId10"/>
    <p:sldLayoutId id="2147484393" r:id="rId11"/>
    <p:sldLayoutId id="2147484394" r:id="rId12"/>
  </p:sldLayoutIdLst>
  <p:txStyles>
    <p:titleStyle>
      <a:lvl1pPr algn="l" rtl="0" eaLnBrk="0" fontAlgn="base" hangingPunct="0">
        <a:spcBef>
          <a:spcPct val="0"/>
        </a:spcBef>
        <a:spcAft>
          <a:spcPct val="0"/>
        </a:spcAft>
        <a:defRPr sz="2400">
          <a:solidFill>
            <a:srgbClr val="B3BEBF"/>
          </a:solidFill>
          <a:latin typeface="+mj-lt"/>
          <a:ea typeface="+mj-ea"/>
          <a:cs typeface="+mj-cs"/>
        </a:defRPr>
      </a:lvl1pPr>
      <a:lvl2pPr algn="l" rtl="0" eaLnBrk="0" fontAlgn="base" hangingPunct="0">
        <a:spcBef>
          <a:spcPct val="0"/>
        </a:spcBef>
        <a:spcAft>
          <a:spcPct val="0"/>
        </a:spcAft>
        <a:defRPr sz="2400">
          <a:solidFill>
            <a:srgbClr val="B3BEBF"/>
          </a:solidFill>
          <a:latin typeface="Arial" charset="0"/>
          <a:ea typeface="ＭＳ Ｐゴシック" pitchFamily="1" charset="-128"/>
        </a:defRPr>
      </a:lvl2pPr>
      <a:lvl3pPr algn="l" rtl="0" eaLnBrk="0" fontAlgn="base" hangingPunct="0">
        <a:spcBef>
          <a:spcPct val="0"/>
        </a:spcBef>
        <a:spcAft>
          <a:spcPct val="0"/>
        </a:spcAft>
        <a:defRPr sz="2400">
          <a:solidFill>
            <a:srgbClr val="B3BEBF"/>
          </a:solidFill>
          <a:latin typeface="Arial" charset="0"/>
          <a:ea typeface="ＭＳ Ｐゴシック" pitchFamily="1" charset="-128"/>
        </a:defRPr>
      </a:lvl3pPr>
      <a:lvl4pPr algn="l" rtl="0" eaLnBrk="0" fontAlgn="base" hangingPunct="0">
        <a:spcBef>
          <a:spcPct val="0"/>
        </a:spcBef>
        <a:spcAft>
          <a:spcPct val="0"/>
        </a:spcAft>
        <a:defRPr sz="2400">
          <a:solidFill>
            <a:srgbClr val="B3BEBF"/>
          </a:solidFill>
          <a:latin typeface="Arial" charset="0"/>
          <a:ea typeface="ＭＳ Ｐゴシック" pitchFamily="1" charset="-128"/>
        </a:defRPr>
      </a:lvl4pPr>
      <a:lvl5pPr algn="l" rtl="0" eaLnBrk="0" fontAlgn="base" hangingPunct="0">
        <a:spcBef>
          <a:spcPct val="0"/>
        </a:spcBef>
        <a:spcAft>
          <a:spcPct val="0"/>
        </a:spcAft>
        <a:defRPr sz="2400">
          <a:solidFill>
            <a:srgbClr val="B3BEBF"/>
          </a:solidFill>
          <a:latin typeface="Arial" charset="0"/>
          <a:ea typeface="ＭＳ Ｐゴシック" pitchFamily="1" charset="-128"/>
        </a:defRPr>
      </a:lvl5pPr>
      <a:lvl6pPr marL="457200" algn="l" rtl="0" fontAlgn="base">
        <a:spcBef>
          <a:spcPct val="0"/>
        </a:spcBef>
        <a:spcAft>
          <a:spcPct val="0"/>
        </a:spcAft>
        <a:defRPr sz="2400">
          <a:solidFill>
            <a:srgbClr val="B3BEBF"/>
          </a:solidFill>
          <a:latin typeface="Arial" charset="0"/>
          <a:ea typeface="ＭＳ Ｐゴシック" pitchFamily="1" charset="-128"/>
        </a:defRPr>
      </a:lvl6pPr>
      <a:lvl7pPr marL="914400" algn="l" rtl="0" fontAlgn="base">
        <a:spcBef>
          <a:spcPct val="0"/>
        </a:spcBef>
        <a:spcAft>
          <a:spcPct val="0"/>
        </a:spcAft>
        <a:defRPr sz="2400">
          <a:solidFill>
            <a:srgbClr val="B3BEBF"/>
          </a:solidFill>
          <a:latin typeface="Arial" charset="0"/>
          <a:ea typeface="ＭＳ Ｐゴシック" pitchFamily="1" charset="-128"/>
        </a:defRPr>
      </a:lvl7pPr>
      <a:lvl8pPr marL="1371600" algn="l" rtl="0" fontAlgn="base">
        <a:spcBef>
          <a:spcPct val="0"/>
        </a:spcBef>
        <a:spcAft>
          <a:spcPct val="0"/>
        </a:spcAft>
        <a:defRPr sz="2400">
          <a:solidFill>
            <a:srgbClr val="B3BEBF"/>
          </a:solidFill>
          <a:latin typeface="Arial" charset="0"/>
          <a:ea typeface="ＭＳ Ｐゴシック" pitchFamily="1" charset="-128"/>
        </a:defRPr>
      </a:lvl8pPr>
      <a:lvl9pPr marL="1828800" algn="l" rtl="0" fontAlgn="base">
        <a:spcBef>
          <a:spcPct val="0"/>
        </a:spcBef>
        <a:spcAft>
          <a:spcPct val="0"/>
        </a:spcAft>
        <a:defRPr sz="2400">
          <a:solidFill>
            <a:srgbClr val="B3BEBF"/>
          </a:solidFill>
          <a:latin typeface="Arial" charset="0"/>
          <a:ea typeface="ＭＳ Ｐゴシック" pitchFamily="1" charset="-128"/>
        </a:defRPr>
      </a:lvl9pPr>
    </p:titleStyle>
    <p:bodyStyle>
      <a:lvl1pPr marL="342900" indent="-342900" algn="l" rtl="0" eaLnBrk="0" fontAlgn="base" hangingPunct="0">
        <a:spcBef>
          <a:spcPct val="20000"/>
        </a:spcBef>
        <a:spcAft>
          <a:spcPct val="0"/>
        </a:spcAft>
        <a:buClr>
          <a:srgbClr val="1C5696"/>
        </a:buClr>
        <a:buSzPct val="80000"/>
        <a:buFont typeface="Times"/>
        <a:buChar char="•"/>
        <a:defRPr sz="2400">
          <a:solidFill>
            <a:srgbClr val="79878B"/>
          </a:solidFill>
          <a:latin typeface="+mn-lt"/>
          <a:ea typeface="+mn-ea"/>
          <a:cs typeface="+mn-cs"/>
        </a:defRPr>
      </a:lvl1pPr>
      <a:lvl2pPr marL="742950" indent="-285750" algn="l" rtl="0" eaLnBrk="0" fontAlgn="base" hangingPunct="0">
        <a:spcBef>
          <a:spcPct val="20000"/>
        </a:spcBef>
        <a:spcAft>
          <a:spcPct val="0"/>
        </a:spcAft>
        <a:buClr>
          <a:srgbClr val="1C5696"/>
        </a:buClr>
        <a:buSzPct val="80000"/>
        <a:buFont typeface="Times"/>
        <a:buChar char="•"/>
        <a:defRPr sz="2400">
          <a:solidFill>
            <a:srgbClr val="79878B"/>
          </a:solidFill>
          <a:latin typeface="+mn-lt"/>
          <a:ea typeface="+mn-ea"/>
        </a:defRPr>
      </a:lvl2pPr>
      <a:lvl3pPr marL="1143000" indent="-228600" algn="l" rtl="0" eaLnBrk="0" fontAlgn="base" hangingPunct="0">
        <a:spcBef>
          <a:spcPct val="20000"/>
        </a:spcBef>
        <a:spcAft>
          <a:spcPct val="0"/>
        </a:spcAft>
        <a:buClr>
          <a:srgbClr val="1C5696"/>
        </a:buClr>
        <a:buSzPct val="80000"/>
        <a:buFont typeface="Times"/>
        <a:buChar char="•"/>
        <a:defRPr sz="2400">
          <a:solidFill>
            <a:srgbClr val="79878B"/>
          </a:solidFill>
          <a:latin typeface="+mn-lt"/>
          <a:ea typeface="+mn-ea"/>
        </a:defRPr>
      </a:lvl3pPr>
      <a:lvl4pPr marL="1600200" indent="-228600" algn="l" rtl="0" eaLnBrk="0" fontAlgn="base" hangingPunct="0">
        <a:spcBef>
          <a:spcPct val="20000"/>
        </a:spcBef>
        <a:spcAft>
          <a:spcPct val="0"/>
        </a:spcAft>
        <a:buClr>
          <a:srgbClr val="1C5696"/>
        </a:buClr>
        <a:buSzPct val="80000"/>
        <a:buFont typeface="Times"/>
        <a:buChar char="•"/>
        <a:defRPr sz="2400">
          <a:solidFill>
            <a:srgbClr val="79878B"/>
          </a:solidFill>
          <a:latin typeface="+mn-lt"/>
          <a:ea typeface="+mn-ea"/>
        </a:defRPr>
      </a:lvl4pPr>
      <a:lvl5pPr marL="2057400" indent="-228600" algn="l" rtl="0" eaLnBrk="0" fontAlgn="base" hangingPunct="0">
        <a:spcBef>
          <a:spcPct val="20000"/>
        </a:spcBef>
        <a:spcAft>
          <a:spcPct val="0"/>
        </a:spcAft>
        <a:buClr>
          <a:srgbClr val="1C5696"/>
        </a:buClr>
        <a:buSzPct val="80000"/>
        <a:buFont typeface="Times"/>
        <a:buChar char="•"/>
        <a:defRPr sz="2400">
          <a:solidFill>
            <a:srgbClr val="79878B"/>
          </a:solidFill>
          <a:latin typeface="+mn-lt"/>
          <a:ea typeface="+mn-ea"/>
        </a:defRPr>
      </a:lvl5pPr>
      <a:lvl6pPr marL="2514600" indent="-228600" algn="l" rtl="0" fontAlgn="base">
        <a:spcBef>
          <a:spcPct val="20000"/>
        </a:spcBef>
        <a:spcAft>
          <a:spcPct val="0"/>
        </a:spcAft>
        <a:buClr>
          <a:srgbClr val="1C5696"/>
        </a:buClr>
        <a:buSzPct val="80000"/>
        <a:buFont typeface="Times" pitchFamily="1" charset="0"/>
        <a:buChar char="•"/>
        <a:defRPr sz="2400">
          <a:solidFill>
            <a:srgbClr val="79878B"/>
          </a:solidFill>
          <a:latin typeface="+mn-lt"/>
          <a:ea typeface="+mn-ea"/>
        </a:defRPr>
      </a:lvl6pPr>
      <a:lvl7pPr marL="2971800" indent="-228600" algn="l" rtl="0" fontAlgn="base">
        <a:spcBef>
          <a:spcPct val="20000"/>
        </a:spcBef>
        <a:spcAft>
          <a:spcPct val="0"/>
        </a:spcAft>
        <a:buClr>
          <a:srgbClr val="1C5696"/>
        </a:buClr>
        <a:buSzPct val="80000"/>
        <a:buFont typeface="Times" pitchFamily="1" charset="0"/>
        <a:buChar char="•"/>
        <a:defRPr sz="2400">
          <a:solidFill>
            <a:srgbClr val="79878B"/>
          </a:solidFill>
          <a:latin typeface="+mn-lt"/>
          <a:ea typeface="+mn-ea"/>
        </a:defRPr>
      </a:lvl7pPr>
      <a:lvl8pPr marL="3429000" indent="-228600" algn="l" rtl="0" fontAlgn="base">
        <a:spcBef>
          <a:spcPct val="20000"/>
        </a:spcBef>
        <a:spcAft>
          <a:spcPct val="0"/>
        </a:spcAft>
        <a:buClr>
          <a:srgbClr val="1C5696"/>
        </a:buClr>
        <a:buSzPct val="80000"/>
        <a:buFont typeface="Times" pitchFamily="1" charset="0"/>
        <a:buChar char="•"/>
        <a:defRPr sz="2400">
          <a:solidFill>
            <a:srgbClr val="79878B"/>
          </a:solidFill>
          <a:latin typeface="+mn-lt"/>
          <a:ea typeface="+mn-ea"/>
        </a:defRPr>
      </a:lvl8pPr>
      <a:lvl9pPr marL="3886200" indent="-228600" algn="l" rtl="0" fontAlgn="base">
        <a:spcBef>
          <a:spcPct val="20000"/>
        </a:spcBef>
        <a:spcAft>
          <a:spcPct val="0"/>
        </a:spcAft>
        <a:buClr>
          <a:srgbClr val="1C5696"/>
        </a:buClr>
        <a:buSzPct val="80000"/>
        <a:buFont typeface="Times" pitchFamily="1" charset="0"/>
        <a:buChar char="•"/>
        <a:defRPr sz="2400">
          <a:solidFill>
            <a:srgbClr val="79878B"/>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cs typeface="+mn-cs"/>
              </a:defRPr>
            </a:lvl1pPr>
          </a:lstStyle>
          <a:p>
            <a:pPr>
              <a:defRPr/>
            </a:pPr>
            <a:fld id="{78F5D2CA-DD01-49AA-8DC8-64CDE210A409}" type="datetimeFigureOut">
              <a:rPr lang="en-US"/>
              <a:pPr>
                <a:defRPr/>
              </a:pPr>
              <a:t>5/13/2013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cs typeface="+mn-cs"/>
              </a:defRPr>
            </a:lvl1pPr>
          </a:lstStyle>
          <a:p>
            <a:pPr>
              <a:defRPr/>
            </a:pPr>
            <a:fld id="{0C459C13-DCCC-475A-8075-D98533D09A5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395" r:id="rId1"/>
    <p:sldLayoutId id="2147484396" r:id="rId2"/>
    <p:sldLayoutId id="2147484397" r:id="rId3"/>
    <p:sldLayoutId id="2147484398" r:id="rId4"/>
    <p:sldLayoutId id="2147484399" r:id="rId5"/>
    <p:sldLayoutId id="2147484400" r:id="rId6"/>
    <p:sldLayoutId id="2147484401" r:id="rId7"/>
    <p:sldLayoutId id="2147484402" r:id="rId8"/>
    <p:sldLayoutId id="2147484403" r:id="rId9"/>
    <p:sldLayoutId id="2147484404" r:id="rId10"/>
    <p:sldLayoutId id="2147484405"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18" descr="multimedia logo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8"/>
          <p:cNvSpPr>
            <a:spLocks noGrp="1" noChangeArrowheads="1"/>
          </p:cNvSpPr>
          <p:nvPr>
            <p:ph type="title"/>
          </p:nvPr>
        </p:nvSpPr>
        <p:spPr bwMode="auto">
          <a:xfrm>
            <a:off x="2057400" y="228600"/>
            <a:ext cx="65532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9"/>
          <p:cNvSpPr>
            <a:spLocks noGrp="1" noChangeArrowheads="1"/>
          </p:cNvSpPr>
          <p:nvPr>
            <p:ph type="body" idx="1"/>
          </p:nvPr>
        </p:nvSpPr>
        <p:spPr bwMode="auto">
          <a:xfrm>
            <a:off x="2057400" y="1600200"/>
            <a:ext cx="6172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8" name="Rectangle 1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fontAlgn="auto" hangingPunct="0">
              <a:spcBef>
                <a:spcPts val="0"/>
              </a:spcBef>
              <a:spcAft>
                <a:spcPts val="0"/>
              </a:spcAft>
              <a:defRPr sz="1400">
                <a:solidFill>
                  <a:srgbClr val="79878B"/>
                </a:solidFill>
                <a:latin typeface="+mn-lt"/>
                <a:ea typeface="+mn-ea"/>
                <a:cs typeface="+mn-cs"/>
              </a:defRPr>
            </a:lvl1pPr>
          </a:lstStyle>
          <a:p>
            <a:pPr>
              <a:defRPr/>
            </a:pPr>
            <a:endParaRPr lang="en-US"/>
          </a:p>
        </p:txBody>
      </p:sp>
      <p:sp>
        <p:nvSpPr>
          <p:cNvPr id="1039" name="Rectangle 1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fontAlgn="auto" hangingPunct="0">
              <a:spcBef>
                <a:spcPts val="0"/>
              </a:spcBef>
              <a:spcAft>
                <a:spcPts val="0"/>
              </a:spcAft>
              <a:defRPr sz="1400">
                <a:solidFill>
                  <a:srgbClr val="79878B"/>
                </a:solidFill>
                <a:latin typeface="+mn-lt"/>
                <a:ea typeface="+mn-ea"/>
                <a:cs typeface="+mn-cs"/>
              </a:defRPr>
            </a:lvl1pPr>
          </a:lstStyle>
          <a:p>
            <a:pPr>
              <a:defRPr/>
            </a:pPr>
            <a:endParaRPr lang="en-US"/>
          </a:p>
        </p:txBody>
      </p:sp>
      <p:sp>
        <p:nvSpPr>
          <p:cNvPr id="1040" name="Rectangle 16"/>
          <p:cNvSpPr>
            <a:spLocks noGrp="1" noChangeArrowheads="1"/>
          </p:cNvSpPr>
          <p:nvPr>
            <p:ph type="sldNum" sz="quarter" idx="4"/>
          </p:nvPr>
        </p:nvSpPr>
        <p:spPr bwMode="auto">
          <a:xfrm>
            <a:off x="7086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fontAlgn="auto" hangingPunct="0">
              <a:spcBef>
                <a:spcPts val="0"/>
              </a:spcBef>
              <a:spcAft>
                <a:spcPts val="0"/>
              </a:spcAft>
              <a:defRPr sz="1400">
                <a:solidFill>
                  <a:srgbClr val="79878B"/>
                </a:solidFill>
                <a:latin typeface="+mn-lt"/>
                <a:ea typeface="+mn-ea"/>
                <a:cs typeface="+mn-cs"/>
              </a:defRPr>
            </a:lvl1pPr>
          </a:lstStyle>
          <a:p>
            <a:pPr>
              <a:defRPr/>
            </a:pPr>
            <a:fld id="{863C38B6-5CBC-40E3-A7E9-6E63C4CF0AF1}" type="slidenum">
              <a:rPr lang="en-US"/>
              <a:pPr>
                <a:defRPr/>
              </a:pPr>
              <a:t>‹#›</a:t>
            </a:fld>
            <a:endParaRPr lang="en-US"/>
          </a:p>
        </p:txBody>
      </p:sp>
    </p:spTree>
    <p:extLst>
      <p:ext uri="{BB962C8B-B14F-4D97-AF65-F5344CB8AC3E}">
        <p14:creationId xmlns:p14="http://schemas.microsoft.com/office/powerpoint/2010/main" val="2445608889"/>
      </p:ext>
    </p:extLst>
  </p:cSld>
  <p:clrMap bg1="lt1" tx1="dk1" bg2="lt2" tx2="dk2" accent1="accent1" accent2="accent2" accent3="accent3" accent4="accent4" accent5="accent5" accent6="accent6" hlink="hlink" folHlink="folHlink"/>
  <p:sldLayoutIdLst>
    <p:sldLayoutId id="2147484408" r:id="rId1"/>
    <p:sldLayoutId id="2147484409" r:id="rId2"/>
    <p:sldLayoutId id="2147484410" r:id="rId3"/>
    <p:sldLayoutId id="2147484411" r:id="rId4"/>
    <p:sldLayoutId id="2147484412" r:id="rId5"/>
    <p:sldLayoutId id="2147484413" r:id="rId6"/>
    <p:sldLayoutId id="2147484414" r:id="rId7"/>
    <p:sldLayoutId id="2147484415" r:id="rId8"/>
    <p:sldLayoutId id="2147484416" r:id="rId9"/>
    <p:sldLayoutId id="2147484417" r:id="rId10"/>
    <p:sldLayoutId id="2147484418" r:id="rId11"/>
    <p:sldLayoutId id="2147484419" r:id="rId12"/>
  </p:sldLayoutIdLst>
  <p:txStyles>
    <p:titleStyle>
      <a:lvl1pPr algn="l" rtl="0" eaLnBrk="0" fontAlgn="base" hangingPunct="0">
        <a:spcBef>
          <a:spcPct val="0"/>
        </a:spcBef>
        <a:spcAft>
          <a:spcPct val="0"/>
        </a:spcAft>
        <a:defRPr sz="2400">
          <a:solidFill>
            <a:srgbClr val="B3BEBF"/>
          </a:solidFill>
          <a:latin typeface="+mj-lt"/>
          <a:ea typeface="+mj-ea"/>
          <a:cs typeface="+mj-cs"/>
        </a:defRPr>
      </a:lvl1pPr>
      <a:lvl2pPr algn="l" rtl="0" eaLnBrk="0" fontAlgn="base" hangingPunct="0">
        <a:spcBef>
          <a:spcPct val="0"/>
        </a:spcBef>
        <a:spcAft>
          <a:spcPct val="0"/>
        </a:spcAft>
        <a:defRPr sz="2400">
          <a:solidFill>
            <a:srgbClr val="B3BEBF"/>
          </a:solidFill>
          <a:latin typeface="Arial" charset="0"/>
          <a:ea typeface="ＭＳ Ｐゴシック" pitchFamily="1" charset="-128"/>
        </a:defRPr>
      </a:lvl2pPr>
      <a:lvl3pPr algn="l" rtl="0" eaLnBrk="0" fontAlgn="base" hangingPunct="0">
        <a:spcBef>
          <a:spcPct val="0"/>
        </a:spcBef>
        <a:spcAft>
          <a:spcPct val="0"/>
        </a:spcAft>
        <a:defRPr sz="2400">
          <a:solidFill>
            <a:srgbClr val="B3BEBF"/>
          </a:solidFill>
          <a:latin typeface="Arial" charset="0"/>
          <a:ea typeface="ＭＳ Ｐゴシック" pitchFamily="1" charset="-128"/>
        </a:defRPr>
      </a:lvl3pPr>
      <a:lvl4pPr algn="l" rtl="0" eaLnBrk="0" fontAlgn="base" hangingPunct="0">
        <a:spcBef>
          <a:spcPct val="0"/>
        </a:spcBef>
        <a:spcAft>
          <a:spcPct val="0"/>
        </a:spcAft>
        <a:defRPr sz="2400">
          <a:solidFill>
            <a:srgbClr val="B3BEBF"/>
          </a:solidFill>
          <a:latin typeface="Arial" charset="0"/>
          <a:ea typeface="ＭＳ Ｐゴシック" pitchFamily="1" charset="-128"/>
        </a:defRPr>
      </a:lvl4pPr>
      <a:lvl5pPr algn="l" rtl="0" eaLnBrk="0" fontAlgn="base" hangingPunct="0">
        <a:spcBef>
          <a:spcPct val="0"/>
        </a:spcBef>
        <a:spcAft>
          <a:spcPct val="0"/>
        </a:spcAft>
        <a:defRPr sz="2400">
          <a:solidFill>
            <a:srgbClr val="B3BEBF"/>
          </a:solidFill>
          <a:latin typeface="Arial" charset="0"/>
          <a:ea typeface="ＭＳ Ｐゴシック" pitchFamily="1" charset="-128"/>
        </a:defRPr>
      </a:lvl5pPr>
      <a:lvl6pPr marL="457200" algn="l" rtl="0" fontAlgn="base">
        <a:spcBef>
          <a:spcPct val="0"/>
        </a:spcBef>
        <a:spcAft>
          <a:spcPct val="0"/>
        </a:spcAft>
        <a:defRPr sz="2400">
          <a:solidFill>
            <a:srgbClr val="B3BEBF"/>
          </a:solidFill>
          <a:latin typeface="Arial" charset="0"/>
          <a:ea typeface="ＭＳ Ｐゴシック" pitchFamily="1" charset="-128"/>
        </a:defRPr>
      </a:lvl6pPr>
      <a:lvl7pPr marL="914400" algn="l" rtl="0" fontAlgn="base">
        <a:spcBef>
          <a:spcPct val="0"/>
        </a:spcBef>
        <a:spcAft>
          <a:spcPct val="0"/>
        </a:spcAft>
        <a:defRPr sz="2400">
          <a:solidFill>
            <a:srgbClr val="B3BEBF"/>
          </a:solidFill>
          <a:latin typeface="Arial" charset="0"/>
          <a:ea typeface="ＭＳ Ｐゴシック" pitchFamily="1" charset="-128"/>
        </a:defRPr>
      </a:lvl7pPr>
      <a:lvl8pPr marL="1371600" algn="l" rtl="0" fontAlgn="base">
        <a:spcBef>
          <a:spcPct val="0"/>
        </a:spcBef>
        <a:spcAft>
          <a:spcPct val="0"/>
        </a:spcAft>
        <a:defRPr sz="2400">
          <a:solidFill>
            <a:srgbClr val="B3BEBF"/>
          </a:solidFill>
          <a:latin typeface="Arial" charset="0"/>
          <a:ea typeface="ＭＳ Ｐゴシック" pitchFamily="1" charset="-128"/>
        </a:defRPr>
      </a:lvl8pPr>
      <a:lvl9pPr marL="1828800" algn="l" rtl="0" fontAlgn="base">
        <a:spcBef>
          <a:spcPct val="0"/>
        </a:spcBef>
        <a:spcAft>
          <a:spcPct val="0"/>
        </a:spcAft>
        <a:defRPr sz="2400">
          <a:solidFill>
            <a:srgbClr val="B3BEBF"/>
          </a:solidFill>
          <a:latin typeface="Arial" charset="0"/>
          <a:ea typeface="ＭＳ Ｐゴシック" pitchFamily="1" charset="-128"/>
        </a:defRPr>
      </a:lvl9pPr>
    </p:titleStyle>
    <p:bodyStyle>
      <a:lvl1pPr marL="342900" indent="-342900" algn="l" rtl="0" eaLnBrk="0" fontAlgn="base" hangingPunct="0">
        <a:spcBef>
          <a:spcPct val="20000"/>
        </a:spcBef>
        <a:spcAft>
          <a:spcPct val="0"/>
        </a:spcAft>
        <a:buClr>
          <a:srgbClr val="1C5696"/>
        </a:buClr>
        <a:buSzPct val="80000"/>
        <a:buFont typeface="Times"/>
        <a:buChar char="•"/>
        <a:defRPr sz="2400">
          <a:solidFill>
            <a:srgbClr val="79878B"/>
          </a:solidFill>
          <a:latin typeface="+mn-lt"/>
          <a:ea typeface="+mn-ea"/>
          <a:cs typeface="+mn-cs"/>
        </a:defRPr>
      </a:lvl1pPr>
      <a:lvl2pPr marL="742950" indent="-285750" algn="l" rtl="0" eaLnBrk="0" fontAlgn="base" hangingPunct="0">
        <a:spcBef>
          <a:spcPct val="20000"/>
        </a:spcBef>
        <a:spcAft>
          <a:spcPct val="0"/>
        </a:spcAft>
        <a:buClr>
          <a:srgbClr val="1C5696"/>
        </a:buClr>
        <a:buSzPct val="80000"/>
        <a:buFont typeface="Times"/>
        <a:buChar char="•"/>
        <a:defRPr sz="2400">
          <a:solidFill>
            <a:srgbClr val="79878B"/>
          </a:solidFill>
          <a:latin typeface="+mn-lt"/>
          <a:ea typeface="+mn-ea"/>
        </a:defRPr>
      </a:lvl2pPr>
      <a:lvl3pPr marL="1143000" indent="-228600" algn="l" rtl="0" eaLnBrk="0" fontAlgn="base" hangingPunct="0">
        <a:spcBef>
          <a:spcPct val="20000"/>
        </a:spcBef>
        <a:spcAft>
          <a:spcPct val="0"/>
        </a:spcAft>
        <a:buClr>
          <a:srgbClr val="1C5696"/>
        </a:buClr>
        <a:buSzPct val="80000"/>
        <a:buFont typeface="Times"/>
        <a:buChar char="•"/>
        <a:defRPr sz="2400">
          <a:solidFill>
            <a:srgbClr val="79878B"/>
          </a:solidFill>
          <a:latin typeface="+mn-lt"/>
          <a:ea typeface="+mn-ea"/>
        </a:defRPr>
      </a:lvl3pPr>
      <a:lvl4pPr marL="1600200" indent="-228600" algn="l" rtl="0" eaLnBrk="0" fontAlgn="base" hangingPunct="0">
        <a:spcBef>
          <a:spcPct val="20000"/>
        </a:spcBef>
        <a:spcAft>
          <a:spcPct val="0"/>
        </a:spcAft>
        <a:buClr>
          <a:srgbClr val="1C5696"/>
        </a:buClr>
        <a:buSzPct val="80000"/>
        <a:buFont typeface="Times"/>
        <a:buChar char="•"/>
        <a:defRPr sz="2400">
          <a:solidFill>
            <a:srgbClr val="79878B"/>
          </a:solidFill>
          <a:latin typeface="+mn-lt"/>
          <a:ea typeface="+mn-ea"/>
        </a:defRPr>
      </a:lvl4pPr>
      <a:lvl5pPr marL="2057400" indent="-228600" algn="l" rtl="0" eaLnBrk="0" fontAlgn="base" hangingPunct="0">
        <a:spcBef>
          <a:spcPct val="20000"/>
        </a:spcBef>
        <a:spcAft>
          <a:spcPct val="0"/>
        </a:spcAft>
        <a:buClr>
          <a:srgbClr val="1C5696"/>
        </a:buClr>
        <a:buSzPct val="80000"/>
        <a:buFont typeface="Times"/>
        <a:buChar char="•"/>
        <a:defRPr sz="2400">
          <a:solidFill>
            <a:srgbClr val="79878B"/>
          </a:solidFill>
          <a:latin typeface="+mn-lt"/>
          <a:ea typeface="+mn-ea"/>
        </a:defRPr>
      </a:lvl5pPr>
      <a:lvl6pPr marL="2514600" indent="-228600" algn="l" rtl="0" fontAlgn="base">
        <a:spcBef>
          <a:spcPct val="20000"/>
        </a:spcBef>
        <a:spcAft>
          <a:spcPct val="0"/>
        </a:spcAft>
        <a:buClr>
          <a:srgbClr val="1C5696"/>
        </a:buClr>
        <a:buSzPct val="80000"/>
        <a:buFont typeface="Times" pitchFamily="1" charset="0"/>
        <a:buChar char="•"/>
        <a:defRPr sz="2400">
          <a:solidFill>
            <a:srgbClr val="79878B"/>
          </a:solidFill>
          <a:latin typeface="+mn-lt"/>
          <a:ea typeface="+mn-ea"/>
        </a:defRPr>
      </a:lvl6pPr>
      <a:lvl7pPr marL="2971800" indent="-228600" algn="l" rtl="0" fontAlgn="base">
        <a:spcBef>
          <a:spcPct val="20000"/>
        </a:spcBef>
        <a:spcAft>
          <a:spcPct val="0"/>
        </a:spcAft>
        <a:buClr>
          <a:srgbClr val="1C5696"/>
        </a:buClr>
        <a:buSzPct val="80000"/>
        <a:buFont typeface="Times" pitchFamily="1" charset="0"/>
        <a:buChar char="•"/>
        <a:defRPr sz="2400">
          <a:solidFill>
            <a:srgbClr val="79878B"/>
          </a:solidFill>
          <a:latin typeface="+mn-lt"/>
          <a:ea typeface="+mn-ea"/>
        </a:defRPr>
      </a:lvl7pPr>
      <a:lvl8pPr marL="3429000" indent="-228600" algn="l" rtl="0" fontAlgn="base">
        <a:spcBef>
          <a:spcPct val="20000"/>
        </a:spcBef>
        <a:spcAft>
          <a:spcPct val="0"/>
        </a:spcAft>
        <a:buClr>
          <a:srgbClr val="1C5696"/>
        </a:buClr>
        <a:buSzPct val="80000"/>
        <a:buFont typeface="Times" pitchFamily="1" charset="0"/>
        <a:buChar char="•"/>
        <a:defRPr sz="2400">
          <a:solidFill>
            <a:srgbClr val="79878B"/>
          </a:solidFill>
          <a:latin typeface="+mn-lt"/>
          <a:ea typeface="+mn-ea"/>
        </a:defRPr>
      </a:lvl8pPr>
      <a:lvl9pPr marL="3886200" indent="-228600" algn="l" rtl="0" fontAlgn="base">
        <a:spcBef>
          <a:spcPct val="20000"/>
        </a:spcBef>
        <a:spcAft>
          <a:spcPct val="0"/>
        </a:spcAft>
        <a:buClr>
          <a:srgbClr val="1C5696"/>
        </a:buClr>
        <a:buSzPct val="80000"/>
        <a:buFont typeface="Times" pitchFamily="1" charset="0"/>
        <a:buChar char="•"/>
        <a:defRPr sz="2400">
          <a:solidFill>
            <a:srgbClr val="79878B"/>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30.xm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14.emf"/></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16.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upload.wikimedia.org/wikipedia/commons/f/f4/T_distribution_1df.png" TargetMode="External"/><Relationship Id="rId2" Type="http://schemas.openxmlformats.org/officeDocument/2006/relationships/notesSlide" Target="../notesSlides/notesSlide3.xml"/><Relationship Id="rId1" Type="http://schemas.openxmlformats.org/officeDocument/2006/relationships/slideLayout" Target="../slideLayouts/slideLayout19.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hyperlink" Target="http://upload.wikimedia.org/wikipedia/commons/7/73/T_distribution_2df.png" TargetMode="External"/><Relationship Id="rId2" Type="http://schemas.openxmlformats.org/officeDocument/2006/relationships/notesSlide" Target="../notesSlides/notesSlide4.xml"/><Relationship Id="rId1" Type="http://schemas.openxmlformats.org/officeDocument/2006/relationships/slideLayout" Target="../slideLayouts/slideLayout19.xml"/><Relationship Id="rId5" Type="http://schemas.openxmlformats.org/officeDocument/2006/relationships/image" Target="../media/image5.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hyperlink" Target="http://upload.wikimedia.org/wikipedia/commons/7/7b/T_distribution_3df.png" TargetMode="External"/><Relationship Id="rId2" Type="http://schemas.openxmlformats.org/officeDocument/2006/relationships/notesSlide" Target="../notesSlides/notesSlide5.xml"/><Relationship Id="rId1" Type="http://schemas.openxmlformats.org/officeDocument/2006/relationships/slideLayout" Target="../slideLayouts/slideLayout19.xml"/><Relationship Id="rId5" Type="http://schemas.openxmlformats.org/officeDocument/2006/relationships/image" Target="../media/image5.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hyperlink" Target="http://upload.wikimedia.org/wikipedia/commons/3/34/T_distribution_5df.png" TargetMode="External"/><Relationship Id="rId2" Type="http://schemas.openxmlformats.org/officeDocument/2006/relationships/notesSlide" Target="../notesSlides/notesSlide6.xml"/><Relationship Id="rId1" Type="http://schemas.openxmlformats.org/officeDocument/2006/relationships/slideLayout" Target="../slideLayouts/slideLayout19.xml"/><Relationship Id="rId5" Type="http://schemas.openxmlformats.org/officeDocument/2006/relationships/image" Target="../media/image5.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9.xml"/><Relationship Id="rId5" Type="http://schemas.openxmlformats.org/officeDocument/2006/relationships/image" Target="../media/image9.png"/><Relationship Id="rId4" Type="http://schemas.openxmlformats.org/officeDocument/2006/relationships/hyperlink" Target="http://upload.wikimedia.org/wikipedia/commons/4/4a/T_distribution_10df.pn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9.xml"/><Relationship Id="rId5" Type="http://schemas.openxmlformats.org/officeDocument/2006/relationships/image" Target="../media/image10.png"/><Relationship Id="rId4" Type="http://schemas.openxmlformats.org/officeDocument/2006/relationships/hyperlink" Target="http://upload.wikimedia.org/wikipedia/commons/b/b1/T_distribution_30df.png"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Taylor+9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 Box 5"/>
          <p:cNvSpPr txBox="1">
            <a:spLocks noChangeArrowheads="1"/>
          </p:cNvSpPr>
          <p:nvPr/>
        </p:nvSpPr>
        <p:spPr bwMode="auto">
          <a:xfrm>
            <a:off x="381000" y="5330825"/>
            <a:ext cx="8153400" cy="641350"/>
          </a:xfrm>
          <a:prstGeom prst="rect">
            <a:avLst/>
          </a:prstGeom>
          <a:noFill/>
          <a:ln w="9525">
            <a:noFill/>
            <a:miter lim="800000"/>
            <a:headEnd/>
            <a:tailEnd/>
          </a:ln>
          <a:effectLst/>
        </p:spPr>
        <p:txBody>
          <a:bodyPr>
            <a:spAutoFit/>
          </a:bodyPr>
          <a:lstStyle/>
          <a:p>
            <a:pPr algn="ctr" fontAlgn="auto">
              <a:spcBef>
                <a:spcPct val="50000"/>
              </a:spcBef>
              <a:spcAft>
                <a:spcPts val="0"/>
              </a:spcAft>
              <a:defRPr/>
            </a:pPr>
            <a:r>
              <a:rPr lang="en-US" sz="3600">
                <a:effectDag name="">
                  <a:cont type="tree" name="">
                    <a:effect ref="fillLine"/>
                    <a:outerShdw dist="38100" dir="13500000" algn="br">
                      <a:srgbClr val="000000"/>
                    </a:outerShdw>
                  </a:cont>
                  <a:cont type="tree" name="">
                    <a:effect ref="fillLine"/>
                    <a:outerShdw dist="38100" dir="2700000" algn="tl">
                      <a:srgbClr val="000000"/>
                    </a:outerShdw>
                  </a:cont>
                  <a:effect ref="fillLine"/>
                </a:effectDag>
                <a:latin typeface="+mn-lt"/>
                <a:ea typeface="+mn-ea"/>
              </a:rPr>
              <a:t>Introductory Statistics</a:t>
            </a:r>
          </a:p>
        </p:txBody>
      </p:sp>
      <p:sp>
        <p:nvSpPr>
          <p:cNvPr id="4100" name="Text Box 7"/>
          <p:cNvSpPr txBox="1">
            <a:spLocks noChangeArrowheads="1"/>
          </p:cNvSpPr>
          <p:nvPr/>
        </p:nvSpPr>
        <p:spPr bwMode="auto">
          <a:xfrm>
            <a:off x="381000" y="5334000"/>
            <a:ext cx="8153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algn="ctr" eaLnBrk="1" hangingPunct="1">
              <a:spcBef>
                <a:spcPct val="50000"/>
              </a:spcBef>
            </a:pPr>
            <a:r>
              <a:rPr lang="en-US" sz="3600">
                <a:solidFill>
                  <a:schemeClr val="bg1"/>
                </a:solidFill>
              </a:rPr>
              <a:t>Introductory Statistics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idx="4294967295"/>
          </p:nvPr>
        </p:nvSpPr>
        <p:spPr/>
        <p:txBody>
          <a:bodyPr/>
          <a:lstStyle/>
          <a:p>
            <a:pPr eaLnBrk="1" hangingPunct="1"/>
            <a:r>
              <a:rPr lang="en-US" smtClean="0"/>
              <a:t>Steps to Hypothesis Testing – </a:t>
            </a:r>
            <a:r>
              <a:rPr lang="el-GR" smtClean="0"/>
              <a:t>σ</a:t>
            </a:r>
            <a:r>
              <a:rPr lang="en-US" smtClean="0"/>
              <a:t> known</a:t>
            </a:r>
          </a:p>
        </p:txBody>
      </p:sp>
      <p:sp>
        <p:nvSpPr>
          <p:cNvPr id="5123" name="Rectangle 3"/>
          <p:cNvSpPr txBox="1">
            <a:spLocks noChangeArrowheads="1"/>
          </p:cNvSpPr>
          <p:nvPr/>
        </p:nvSpPr>
        <p:spPr bwMode="auto">
          <a:xfrm>
            <a:off x="0" y="1295400"/>
            <a:ext cx="8763000" cy="4343400"/>
          </a:xfrm>
          <a:prstGeom prst="rect">
            <a:avLst/>
          </a:prstGeom>
          <a:noFill/>
          <a:ln w="9525">
            <a:noFill/>
            <a:miter lim="800000"/>
            <a:headEnd/>
            <a:tailEnd/>
          </a:ln>
        </p:spPr>
        <p:txBody>
          <a:bodyPr/>
          <a:lstStyle/>
          <a:p>
            <a:pPr marL="457200" indent="-457200" eaLnBrk="0" hangingPunct="0">
              <a:spcBef>
                <a:spcPct val="20000"/>
              </a:spcBef>
              <a:buClr>
                <a:srgbClr val="1C5696"/>
              </a:buClr>
              <a:buSzPct val="80000"/>
              <a:buFont typeface="Arial" pitchFamily="34" charset="0"/>
              <a:buAutoNum type="arabicPeriod"/>
              <a:defRPr/>
            </a:pPr>
            <a:r>
              <a:rPr lang="en-US" sz="2400" dirty="0">
                <a:solidFill>
                  <a:prstClr val="black"/>
                </a:solidFill>
                <a:cs typeface="Arial" pitchFamily="34" charset="0"/>
              </a:rPr>
              <a:t>State the null and alternative hypotheses</a:t>
            </a:r>
          </a:p>
          <a:p>
            <a:pPr marL="457200" indent="-457200" eaLnBrk="0" hangingPunct="0">
              <a:spcBef>
                <a:spcPct val="20000"/>
              </a:spcBef>
              <a:buClr>
                <a:srgbClr val="1C5696"/>
              </a:buClr>
              <a:buSzPct val="80000"/>
              <a:buFont typeface="Arial" pitchFamily="34" charset="0"/>
              <a:buChar char="•"/>
              <a:defRPr/>
            </a:pPr>
            <a:r>
              <a:rPr lang="en-US" sz="2000" i="1" dirty="0">
                <a:solidFill>
                  <a:prstClr val="black"/>
                </a:solidFill>
                <a:cs typeface="Arial" pitchFamily="34" charset="0"/>
              </a:rPr>
              <a:t>Determine the level of significance (</a:t>
            </a:r>
            <a:r>
              <a:rPr lang="el-GR" sz="2000" i="1" dirty="0">
                <a:solidFill>
                  <a:prstClr val="black"/>
                </a:solidFill>
                <a:cs typeface="Arial" pitchFamily="34" charset="0"/>
              </a:rPr>
              <a:t>α</a:t>
            </a:r>
            <a:r>
              <a:rPr lang="en-US" sz="2000" i="1" dirty="0">
                <a:solidFill>
                  <a:prstClr val="black"/>
                </a:solidFill>
                <a:cs typeface="Arial" pitchFamily="34" charset="0"/>
              </a:rPr>
              <a:t>) – mostly given to you in this class</a:t>
            </a:r>
          </a:p>
          <a:p>
            <a:pPr marL="457200" indent="-457200" eaLnBrk="0" hangingPunct="0">
              <a:spcBef>
                <a:spcPct val="20000"/>
              </a:spcBef>
              <a:buClr>
                <a:srgbClr val="1C5696"/>
              </a:buClr>
              <a:buSzPct val="80000"/>
              <a:buFont typeface="Arial" pitchFamily="34" charset="0"/>
              <a:buAutoNum type="arabicPeriod" startAt="2"/>
              <a:defRPr/>
            </a:pPr>
            <a:r>
              <a:rPr lang="en-US" sz="2400" dirty="0">
                <a:solidFill>
                  <a:prstClr val="black"/>
                </a:solidFill>
                <a:cs typeface="Arial" pitchFamily="34" charset="0"/>
              </a:rPr>
              <a:t>Compute the Test Statistic: </a:t>
            </a:r>
          </a:p>
          <a:p>
            <a:pPr marL="457200" indent="-457200" eaLnBrk="0" hangingPunct="0">
              <a:spcBef>
                <a:spcPct val="20000"/>
              </a:spcBef>
              <a:buClr>
                <a:srgbClr val="1C5696"/>
              </a:buClr>
              <a:buSzPct val="80000"/>
              <a:buFont typeface="Arial" pitchFamily="34" charset="0"/>
              <a:buAutoNum type="arabicPeriod" startAt="2"/>
              <a:defRPr/>
            </a:pPr>
            <a:r>
              <a:rPr lang="en-US" sz="2400" dirty="0">
                <a:solidFill>
                  <a:prstClr val="black"/>
                </a:solidFill>
                <a:cs typeface="Arial" pitchFamily="34" charset="0"/>
              </a:rPr>
              <a:t>Determine P-Value based on Test Statistic.  </a:t>
            </a:r>
          </a:p>
          <a:p>
            <a:pPr marL="971550" lvl="1" indent="-514350" eaLnBrk="0" hangingPunct="0">
              <a:spcBef>
                <a:spcPct val="20000"/>
              </a:spcBef>
              <a:buClr>
                <a:srgbClr val="1C5696"/>
              </a:buClr>
              <a:buSzPct val="80000"/>
              <a:buFont typeface="Arial" pitchFamily="34" charset="0"/>
              <a:buAutoNum type="romanUcPeriod"/>
              <a:defRPr/>
            </a:pPr>
            <a:r>
              <a:rPr lang="en-US" dirty="0">
                <a:solidFill>
                  <a:prstClr val="black"/>
                </a:solidFill>
                <a:cs typeface="Arial" pitchFamily="34" charset="0"/>
              </a:rPr>
              <a:t>Use the applet.  </a:t>
            </a:r>
          </a:p>
          <a:p>
            <a:pPr marL="457200" indent="-457200" eaLnBrk="0" hangingPunct="0">
              <a:spcBef>
                <a:spcPct val="20000"/>
              </a:spcBef>
              <a:buClr>
                <a:srgbClr val="1C5696"/>
              </a:buClr>
              <a:buSzPct val="80000"/>
              <a:buFont typeface="Arial" pitchFamily="34" charset="0"/>
              <a:buAutoNum type="arabicPeriod" startAt="2"/>
              <a:defRPr/>
            </a:pPr>
            <a:r>
              <a:rPr lang="en-US" sz="2400" dirty="0" smtClean="0">
                <a:solidFill>
                  <a:prstClr val="black"/>
                </a:solidFill>
                <a:cs typeface="Arial" pitchFamily="34" charset="0"/>
              </a:rPr>
              <a:t>Decision </a:t>
            </a:r>
            <a:r>
              <a:rPr lang="en-US" sz="2400" dirty="0">
                <a:solidFill>
                  <a:prstClr val="black"/>
                </a:solidFill>
                <a:cs typeface="Arial" pitchFamily="34" charset="0"/>
              </a:rPr>
              <a:t>Rule - Reject the Null Hypothesis if the P-value is less than the level of significance (</a:t>
            </a:r>
            <a:r>
              <a:rPr lang="el-GR" sz="2400" dirty="0">
                <a:solidFill>
                  <a:prstClr val="black"/>
                </a:solidFill>
                <a:cs typeface="Arial" pitchFamily="34" charset="0"/>
              </a:rPr>
              <a:t>α</a:t>
            </a:r>
            <a:r>
              <a:rPr lang="en-US" sz="2400" dirty="0">
                <a:solidFill>
                  <a:prstClr val="black"/>
                </a:solidFill>
                <a:cs typeface="Arial" pitchFamily="34" charset="0"/>
              </a:rPr>
              <a:t>), if not then don’t reject.</a:t>
            </a:r>
          </a:p>
          <a:p>
            <a:pPr marL="457200" indent="-457200" eaLnBrk="0" hangingPunct="0">
              <a:spcBef>
                <a:spcPct val="20000"/>
              </a:spcBef>
              <a:buClr>
                <a:srgbClr val="1C5696"/>
              </a:buClr>
              <a:buSzPct val="80000"/>
              <a:buFont typeface="Arial" pitchFamily="34" charset="0"/>
              <a:buAutoNum type="arabicPeriod" startAt="2"/>
              <a:defRPr/>
            </a:pPr>
            <a:r>
              <a:rPr lang="en-US" sz="2400" dirty="0">
                <a:solidFill>
                  <a:prstClr val="black"/>
                </a:solidFill>
                <a:cs typeface="Arial" pitchFamily="34" charset="0"/>
              </a:rPr>
              <a:t>State the conclusion (in layman’s terms)</a:t>
            </a:r>
          </a:p>
          <a:p>
            <a:pPr marL="914400" lvl="1" indent="-457200" eaLnBrk="0" hangingPunct="0">
              <a:spcBef>
                <a:spcPct val="20000"/>
              </a:spcBef>
              <a:buClr>
                <a:srgbClr val="1C5696"/>
              </a:buClr>
              <a:buSzPct val="80000"/>
              <a:buFont typeface="+mj-lt"/>
              <a:buAutoNum type="alphaLcPeriod"/>
              <a:defRPr/>
            </a:pPr>
            <a:r>
              <a:rPr lang="en-US" sz="1600" dirty="0">
                <a:solidFill>
                  <a:prstClr val="black"/>
                </a:solidFill>
                <a:cs typeface="Arial" pitchFamily="34" charset="0"/>
              </a:rPr>
              <a:t>If Reject H</a:t>
            </a:r>
            <a:r>
              <a:rPr lang="en-US" sz="1600" baseline="-25000" dirty="0">
                <a:solidFill>
                  <a:prstClr val="black"/>
                </a:solidFill>
                <a:cs typeface="Arial" pitchFamily="34" charset="0"/>
              </a:rPr>
              <a:t>o</a:t>
            </a:r>
            <a:r>
              <a:rPr lang="en-US" sz="1600" dirty="0">
                <a:solidFill>
                  <a:prstClr val="black"/>
                </a:solidFill>
                <a:cs typeface="Arial" pitchFamily="34" charset="0"/>
              </a:rPr>
              <a:t> – We have sufficient evidence to say that “state H</a:t>
            </a:r>
            <a:r>
              <a:rPr lang="en-US" sz="1600" baseline="-25000" dirty="0">
                <a:solidFill>
                  <a:prstClr val="black"/>
                </a:solidFill>
                <a:cs typeface="Arial" pitchFamily="34" charset="0"/>
              </a:rPr>
              <a:t>a</a:t>
            </a:r>
            <a:r>
              <a:rPr lang="en-US" sz="1600" dirty="0">
                <a:solidFill>
                  <a:prstClr val="black"/>
                </a:solidFill>
                <a:cs typeface="Arial" pitchFamily="34" charset="0"/>
              </a:rPr>
              <a:t> in </a:t>
            </a:r>
            <a:r>
              <a:rPr lang="en-US" sz="1600" dirty="0" smtClean="0">
                <a:solidFill>
                  <a:prstClr val="black"/>
                </a:solidFill>
                <a:cs typeface="Arial" pitchFamily="34" charset="0"/>
              </a:rPr>
              <a:t>Plain English</a:t>
            </a:r>
            <a:r>
              <a:rPr lang="en-US" sz="1600" dirty="0">
                <a:solidFill>
                  <a:prstClr val="black"/>
                </a:solidFill>
                <a:cs typeface="Arial" pitchFamily="34" charset="0"/>
              </a:rPr>
              <a:t>”</a:t>
            </a:r>
          </a:p>
          <a:p>
            <a:pPr marL="914400" lvl="1" indent="-457200" eaLnBrk="0" hangingPunct="0">
              <a:spcBef>
                <a:spcPct val="20000"/>
              </a:spcBef>
              <a:buClr>
                <a:srgbClr val="1C5696"/>
              </a:buClr>
              <a:buSzPct val="80000"/>
              <a:buFont typeface="+mj-lt"/>
              <a:buAutoNum type="alphaLcPeriod"/>
              <a:defRPr/>
            </a:pPr>
            <a:r>
              <a:rPr lang="en-US" sz="1600" dirty="0">
                <a:solidFill>
                  <a:prstClr val="black"/>
                </a:solidFill>
                <a:cs typeface="Arial" pitchFamily="34" charset="0"/>
              </a:rPr>
              <a:t>If Don’t Reject H</a:t>
            </a:r>
            <a:r>
              <a:rPr lang="en-US" sz="1600" baseline="-25000" dirty="0">
                <a:solidFill>
                  <a:prstClr val="black"/>
                </a:solidFill>
                <a:cs typeface="Arial" pitchFamily="34" charset="0"/>
              </a:rPr>
              <a:t>o</a:t>
            </a:r>
            <a:r>
              <a:rPr lang="en-US" sz="1600" dirty="0">
                <a:solidFill>
                  <a:prstClr val="black"/>
                </a:solidFill>
                <a:cs typeface="Arial" pitchFamily="34" charset="0"/>
              </a:rPr>
              <a:t> - We have insufficient evidence to say that “state H</a:t>
            </a:r>
            <a:r>
              <a:rPr lang="en-US" sz="1600" baseline="-25000" dirty="0">
                <a:solidFill>
                  <a:prstClr val="black"/>
                </a:solidFill>
                <a:cs typeface="Arial" pitchFamily="34" charset="0"/>
              </a:rPr>
              <a:t>a</a:t>
            </a:r>
            <a:r>
              <a:rPr lang="en-US" sz="1600" dirty="0">
                <a:solidFill>
                  <a:prstClr val="black"/>
                </a:solidFill>
                <a:cs typeface="Arial" pitchFamily="34" charset="0"/>
              </a:rPr>
              <a:t> in </a:t>
            </a:r>
            <a:r>
              <a:rPr lang="en-US" sz="1600" dirty="0" smtClean="0">
                <a:solidFill>
                  <a:prstClr val="black"/>
                </a:solidFill>
                <a:cs typeface="Arial" pitchFamily="34" charset="0"/>
              </a:rPr>
              <a:t>Plain English</a:t>
            </a:r>
            <a:r>
              <a:rPr lang="en-US" sz="1600" dirty="0">
                <a:solidFill>
                  <a:prstClr val="black"/>
                </a:solidFill>
                <a:cs typeface="Arial" pitchFamily="34" charset="0"/>
              </a:rPr>
              <a:t>”</a:t>
            </a:r>
            <a:endParaRPr lang="en-US" sz="2400" dirty="0">
              <a:solidFill>
                <a:prstClr val="black"/>
              </a:solidFill>
              <a:cs typeface="Arial" pitchFamily="34" charset="0"/>
            </a:endParaRPr>
          </a:p>
        </p:txBody>
      </p:sp>
      <p:pic>
        <p:nvPicPr>
          <p:cNvPr id="5124" name="Picture 9" descr="http://ebooks.bfwpub.com/pbs2e/figures/IL_386_2.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3550" y="2063750"/>
            <a:ext cx="1143000"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11"/>
          <p:cNvSpPr txBox="1">
            <a:spLocks noChangeArrowheads="1"/>
          </p:cNvSpPr>
          <p:nvPr/>
        </p:nvSpPr>
        <p:spPr bwMode="auto">
          <a:xfrm>
            <a:off x="6400800" y="5739534"/>
            <a:ext cx="2514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r>
              <a:rPr lang="en-US" sz="2000" b="1" dirty="0"/>
              <a:t>How realistic is the </a:t>
            </a:r>
            <a:r>
              <a:rPr lang="el-GR" sz="2000" b="1" dirty="0"/>
              <a:t>σ</a:t>
            </a:r>
            <a:r>
              <a:rPr lang="en-US" sz="2000" b="1" dirty="0"/>
              <a:t> being known? </a:t>
            </a:r>
          </a:p>
        </p:txBody>
      </p:sp>
    </p:spTree>
    <p:extLst>
      <p:ext uri="{BB962C8B-B14F-4D97-AF65-F5344CB8AC3E}">
        <p14:creationId xmlns:p14="http://schemas.microsoft.com/office/powerpoint/2010/main" val="317611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idx="4294967295"/>
          </p:nvPr>
        </p:nvSpPr>
        <p:spPr/>
        <p:txBody>
          <a:bodyPr/>
          <a:lstStyle/>
          <a:p>
            <a:pPr eaLnBrk="1" hangingPunct="1"/>
            <a:r>
              <a:rPr lang="en-US" smtClean="0"/>
              <a:t>Steps to Hypothesis Testing – </a:t>
            </a:r>
            <a:r>
              <a:rPr lang="el-GR" smtClean="0"/>
              <a:t>σ</a:t>
            </a:r>
            <a:r>
              <a:rPr lang="en-US" smtClean="0"/>
              <a:t> unknown</a:t>
            </a:r>
          </a:p>
        </p:txBody>
      </p:sp>
      <p:sp>
        <p:nvSpPr>
          <p:cNvPr id="7171" name="Rectangle 3"/>
          <p:cNvSpPr txBox="1">
            <a:spLocks noChangeArrowheads="1"/>
          </p:cNvSpPr>
          <p:nvPr/>
        </p:nvSpPr>
        <p:spPr bwMode="auto">
          <a:xfrm>
            <a:off x="0" y="1295400"/>
            <a:ext cx="9144000" cy="4343400"/>
          </a:xfrm>
          <a:prstGeom prst="rect">
            <a:avLst/>
          </a:prstGeom>
          <a:noFill/>
          <a:ln w="9525">
            <a:noFill/>
            <a:miter lim="800000"/>
            <a:headEnd/>
            <a:tailEnd/>
          </a:ln>
        </p:spPr>
        <p:txBody>
          <a:bodyPr/>
          <a:lstStyle/>
          <a:p>
            <a:pPr marL="457200" indent="-457200" eaLnBrk="0" hangingPunct="0">
              <a:spcBef>
                <a:spcPct val="20000"/>
              </a:spcBef>
              <a:buClr>
                <a:srgbClr val="1C5696"/>
              </a:buClr>
              <a:buSzPct val="80000"/>
              <a:buFont typeface="Arial" pitchFamily="34" charset="0"/>
              <a:buAutoNum type="arabicPeriod"/>
              <a:defRPr/>
            </a:pPr>
            <a:r>
              <a:rPr lang="en-US" sz="2400" dirty="0">
                <a:solidFill>
                  <a:prstClr val="black"/>
                </a:solidFill>
                <a:cs typeface="Arial" pitchFamily="34" charset="0"/>
              </a:rPr>
              <a:t>State the null and alternative hypothesis</a:t>
            </a:r>
          </a:p>
          <a:p>
            <a:pPr marL="457200" indent="-457200" eaLnBrk="0" hangingPunct="0">
              <a:spcBef>
                <a:spcPct val="20000"/>
              </a:spcBef>
              <a:buClr>
                <a:srgbClr val="1C5696"/>
              </a:buClr>
              <a:buSzPct val="80000"/>
              <a:buFont typeface="Arial" pitchFamily="34" charset="0"/>
              <a:buChar char="•"/>
              <a:defRPr/>
            </a:pPr>
            <a:r>
              <a:rPr lang="en-US" sz="2000" i="1" dirty="0">
                <a:solidFill>
                  <a:prstClr val="black"/>
                </a:solidFill>
                <a:cs typeface="Arial" pitchFamily="34" charset="0"/>
              </a:rPr>
              <a:t>Determine the level of significance (</a:t>
            </a:r>
            <a:r>
              <a:rPr lang="el-GR" sz="2000" i="1" dirty="0">
                <a:solidFill>
                  <a:prstClr val="black"/>
                </a:solidFill>
                <a:cs typeface="Arial" pitchFamily="34" charset="0"/>
              </a:rPr>
              <a:t>α</a:t>
            </a:r>
            <a:r>
              <a:rPr lang="en-US" sz="2000" i="1" dirty="0">
                <a:solidFill>
                  <a:prstClr val="black"/>
                </a:solidFill>
                <a:cs typeface="Arial" pitchFamily="34" charset="0"/>
              </a:rPr>
              <a:t>) – mostly given to you in this class</a:t>
            </a:r>
          </a:p>
          <a:p>
            <a:pPr marL="457200" indent="-457200" eaLnBrk="0" hangingPunct="0">
              <a:spcBef>
                <a:spcPct val="20000"/>
              </a:spcBef>
              <a:buClr>
                <a:srgbClr val="1C5696"/>
              </a:buClr>
              <a:buSzPct val="80000"/>
              <a:buFont typeface="Arial" pitchFamily="34" charset="0"/>
              <a:buChar char="•"/>
              <a:defRPr/>
            </a:pPr>
            <a:r>
              <a:rPr lang="en-US" sz="2000" i="1" dirty="0">
                <a:solidFill>
                  <a:prstClr val="black"/>
                </a:solidFill>
                <a:cs typeface="Arial" pitchFamily="34" charset="0"/>
              </a:rPr>
              <a:t>Do Steps 2-4 with </a:t>
            </a:r>
            <a:r>
              <a:rPr lang="en-US" sz="2000" i="1" dirty="0" smtClean="0">
                <a:solidFill>
                  <a:prstClr val="black"/>
                </a:solidFill>
                <a:cs typeface="Arial" pitchFamily="34" charset="0"/>
              </a:rPr>
              <a:t>Software (Excel or SPSS)</a:t>
            </a:r>
            <a:endParaRPr lang="en-US" sz="2000" i="1" dirty="0">
              <a:solidFill>
                <a:prstClr val="black"/>
              </a:solidFill>
              <a:cs typeface="Arial" pitchFamily="34" charset="0"/>
            </a:endParaRPr>
          </a:p>
          <a:p>
            <a:pPr marL="457200" indent="-457200" eaLnBrk="0" hangingPunct="0">
              <a:spcBef>
                <a:spcPct val="20000"/>
              </a:spcBef>
              <a:buClr>
                <a:srgbClr val="1C5696"/>
              </a:buClr>
              <a:buSzPct val="80000"/>
              <a:buFont typeface="Arial" pitchFamily="34" charset="0"/>
              <a:buAutoNum type="arabicPeriod" startAt="2"/>
              <a:defRPr/>
            </a:pPr>
            <a:r>
              <a:rPr lang="en-US" sz="2400" dirty="0">
                <a:solidFill>
                  <a:prstClr val="black"/>
                </a:solidFill>
                <a:cs typeface="Arial" pitchFamily="34" charset="0"/>
              </a:rPr>
              <a:t>Compute the Test Statistic: </a:t>
            </a:r>
          </a:p>
          <a:p>
            <a:pPr marL="457200" indent="-457200" eaLnBrk="0" hangingPunct="0">
              <a:spcBef>
                <a:spcPct val="20000"/>
              </a:spcBef>
              <a:buClr>
                <a:srgbClr val="1C5696"/>
              </a:buClr>
              <a:buSzPct val="80000"/>
              <a:buFont typeface="Arial" pitchFamily="34" charset="0"/>
              <a:buAutoNum type="arabicPeriod" startAt="2"/>
              <a:defRPr/>
            </a:pPr>
            <a:r>
              <a:rPr lang="en-US" sz="2400" dirty="0">
                <a:solidFill>
                  <a:prstClr val="black"/>
                </a:solidFill>
                <a:cs typeface="Arial" pitchFamily="34" charset="0"/>
              </a:rPr>
              <a:t>Determine the Degrees of </a:t>
            </a:r>
            <a:r>
              <a:rPr lang="en-US" sz="2400" dirty="0" smtClean="0">
                <a:solidFill>
                  <a:prstClr val="black"/>
                </a:solidFill>
                <a:cs typeface="Arial" pitchFamily="34" charset="0"/>
              </a:rPr>
              <a:t>Freedom (n-1)</a:t>
            </a:r>
            <a:endParaRPr lang="en-US" sz="2400" dirty="0">
              <a:solidFill>
                <a:prstClr val="black"/>
              </a:solidFill>
              <a:cs typeface="Arial" pitchFamily="34" charset="0"/>
            </a:endParaRPr>
          </a:p>
          <a:p>
            <a:pPr marL="457200" indent="-457200" eaLnBrk="0" hangingPunct="0">
              <a:spcBef>
                <a:spcPct val="20000"/>
              </a:spcBef>
              <a:buClr>
                <a:srgbClr val="1C5696"/>
              </a:buClr>
              <a:buSzPct val="80000"/>
              <a:buFont typeface="Arial" pitchFamily="34" charset="0"/>
              <a:buAutoNum type="arabicPeriod" startAt="2"/>
              <a:defRPr/>
            </a:pPr>
            <a:r>
              <a:rPr lang="en-US" sz="2400" dirty="0">
                <a:solidFill>
                  <a:prstClr val="black"/>
                </a:solidFill>
                <a:cs typeface="Arial" pitchFamily="34" charset="0"/>
              </a:rPr>
              <a:t>Determine P-Value.</a:t>
            </a:r>
          </a:p>
          <a:p>
            <a:pPr marL="457200" indent="-457200" eaLnBrk="0" hangingPunct="0">
              <a:spcBef>
                <a:spcPct val="20000"/>
              </a:spcBef>
              <a:buClr>
                <a:srgbClr val="1C5696"/>
              </a:buClr>
              <a:buSzPct val="80000"/>
              <a:buFont typeface="Arial" pitchFamily="34" charset="0"/>
              <a:buAutoNum type="arabicPeriod" startAt="2"/>
              <a:defRPr/>
            </a:pPr>
            <a:r>
              <a:rPr lang="en-US" sz="2400" dirty="0" smtClean="0">
                <a:solidFill>
                  <a:prstClr val="black"/>
                </a:solidFill>
                <a:cs typeface="Arial" pitchFamily="34" charset="0"/>
              </a:rPr>
              <a:t>Decision </a:t>
            </a:r>
            <a:r>
              <a:rPr lang="en-US" sz="2400" dirty="0">
                <a:solidFill>
                  <a:prstClr val="black"/>
                </a:solidFill>
                <a:cs typeface="Arial" pitchFamily="34" charset="0"/>
              </a:rPr>
              <a:t>Rule - Reject the Null Hypothesis if the P-value is less than the level of significance (</a:t>
            </a:r>
            <a:r>
              <a:rPr lang="el-GR" sz="2400" dirty="0">
                <a:solidFill>
                  <a:prstClr val="black"/>
                </a:solidFill>
                <a:cs typeface="Arial" pitchFamily="34" charset="0"/>
              </a:rPr>
              <a:t>α</a:t>
            </a:r>
            <a:r>
              <a:rPr lang="en-US" sz="2400" dirty="0">
                <a:solidFill>
                  <a:prstClr val="black"/>
                </a:solidFill>
                <a:cs typeface="Arial" pitchFamily="34" charset="0"/>
              </a:rPr>
              <a:t>), if not then don’t reject.</a:t>
            </a:r>
          </a:p>
          <a:p>
            <a:pPr marL="457200" indent="-457200" eaLnBrk="0" hangingPunct="0">
              <a:spcBef>
                <a:spcPct val="20000"/>
              </a:spcBef>
              <a:buClr>
                <a:srgbClr val="1C5696"/>
              </a:buClr>
              <a:buSzPct val="80000"/>
              <a:buFont typeface="Arial" pitchFamily="34" charset="0"/>
              <a:buAutoNum type="arabicPeriod" startAt="2"/>
              <a:defRPr/>
            </a:pPr>
            <a:r>
              <a:rPr lang="en-US" sz="2400" dirty="0">
                <a:solidFill>
                  <a:prstClr val="black"/>
                </a:solidFill>
                <a:cs typeface="Arial" pitchFamily="34" charset="0"/>
              </a:rPr>
              <a:t>State the conclusion</a:t>
            </a:r>
          </a:p>
          <a:p>
            <a:pPr marL="914400" lvl="1" indent="-457200" eaLnBrk="0" hangingPunct="0">
              <a:spcBef>
                <a:spcPct val="20000"/>
              </a:spcBef>
              <a:buClr>
                <a:srgbClr val="1C5696"/>
              </a:buClr>
              <a:buSzPct val="80000"/>
              <a:buFont typeface="+mj-lt"/>
              <a:buAutoNum type="alphaLcPeriod"/>
              <a:defRPr/>
            </a:pPr>
            <a:r>
              <a:rPr lang="en-US" sz="1600" dirty="0">
                <a:solidFill>
                  <a:prstClr val="black"/>
                </a:solidFill>
                <a:cs typeface="Arial" pitchFamily="34" charset="0"/>
              </a:rPr>
              <a:t>If Reject H</a:t>
            </a:r>
            <a:r>
              <a:rPr lang="en-US" sz="1600" baseline="-25000" dirty="0">
                <a:solidFill>
                  <a:prstClr val="black"/>
                </a:solidFill>
                <a:cs typeface="Arial" pitchFamily="34" charset="0"/>
              </a:rPr>
              <a:t>o</a:t>
            </a:r>
            <a:r>
              <a:rPr lang="en-US" sz="1600" dirty="0">
                <a:solidFill>
                  <a:prstClr val="black"/>
                </a:solidFill>
                <a:cs typeface="Arial" pitchFamily="34" charset="0"/>
              </a:rPr>
              <a:t> – We have sufficient evidence to say that “state H</a:t>
            </a:r>
            <a:r>
              <a:rPr lang="en-US" sz="1600" baseline="-25000" dirty="0">
                <a:solidFill>
                  <a:prstClr val="black"/>
                </a:solidFill>
                <a:cs typeface="Arial" pitchFamily="34" charset="0"/>
              </a:rPr>
              <a:t>a</a:t>
            </a:r>
            <a:r>
              <a:rPr lang="en-US" sz="1600" dirty="0">
                <a:solidFill>
                  <a:prstClr val="black"/>
                </a:solidFill>
                <a:cs typeface="Arial" pitchFamily="34" charset="0"/>
              </a:rPr>
              <a:t> in </a:t>
            </a:r>
            <a:r>
              <a:rPr lang="en-US" sz="1600" dirty="0" smtClean="0">
                <a:solidFill>
                  <a:prstClr val="black"/>
                </a:solidFill>
                <a:cs typeface="Arial" pitchFamily="34" charset="0"/>
              </a:rPr>
              <a:t>Plain English</a:t>
            </a:r>
            <a:r>
              <a:rPr lang="en-US" sz="1600" dirty="0">
                <a:solidFill>
                  <a:prstClr val="black"/>
                </a:solidFill>
                <a:cs typeface="Arial" pitchFamily="34" charset="0"/>
              </a:rPr>
              <a:t>”</a:t>
            </a:r>
          </a:p>
          <a:p>
            <a:pPr marL="914400" lvl="1" indent="-457200" eaLnBrk="0" hangingPunct="0">
              <a:spcBef>
                <a:spcPct val="20000"/>
              </a:spcBef>
              <a:buClr>
                <a:srgbClr val="1C5696"/>
              </a:buClr>
              <a:buSzPct val="80000"/>
              <a:buFont typeface="+mj-lt"/>
              <a:buAutoNum type="alphaLcPeriod"/>
              <a:defRPr/>
            </a:pPr>
            <a:r>
              <a:rPr lang="en-US" sz="1600" dirty="0">
                <a:solidFill>
                  <a:prstClr val="black"/>
                </a:solidFill>
                <a:cs typeface="Arial" pitchFamily="34" charset="0"/>
              </a:rPr>
              <a:t>If Don’t Reject H</a:t>
            </a:r>
            <a:r>
              <a:rPr lang="en-US" sz="1600" baseline="-25000" dirty="0">
                <a:solidFill>
                  <a:prstClr val="black"/>
                </a:solidFill>
                <a:cs typeface="Arial" pitchFamily="34" charset="0"/>
              </a:rPr>
              <a:t>o</a:t>
            </a:r>
            <a:r>
              <a:rPr lang="en-US" sz="1600" dirty="0">
                <a:solidFill>
                  <a:prstClr val="black"/>
                </a:solidFill>
                <a:cs typeface="Arial" pitchFamily="34" charset="0"/>
              </a:rPr>
              <a:t> - We have insufficient evidence to say that “state H</a:t>
            </a:r>
            <a:r>
              <a:rPr lang="en-US" sz="1600" baseline="-25000" dirty="0">
                <a:solidFill>
                  <a:prstClr val="black"/>
                </a:solidFill>
                <a:cs typeface="Arial" pitchFamily="34" charset="0"/>
              </a:rPr>
              <a:t>a</a:t>
            </a:r>
            <a:r>
              <a:rPr lang="en-US" sz="1600" dirty="0">
                <a:solidFill>
                  <a:prstClr val="black"/>
                </a:solidFill>
                <a:cs typeface="Arial" pitchFamily="34" charset="0"/>
              </a:rPr>
              <a:t> in </a:t>
            </a:r>
            <a:r>
              <a:rPr lang="en-US" sz="1600" dirty="0" smtClean="0">
                <a:solidFill>
                  <a:prstClr val="black"/>
                </a:solidFill>
                <a:cs typeface="Arial" pitchFamily="34" charset="0"/>
              </a:rPr>
              <a:t>Plain English</a:t>
            </a:r>
            <a:r>
              <a:rPr lang="en-US" sz="1600" dirty="0">
                <a:solidFill>
                  <a:prstClr val="black"/>
                </a:solidFill>
                <a:cs typeface="Arial" pitchFamily="34" charset="0"/>
              </a:rPr>
              <a:t>”</a:t>
            </a:r>
            <a:endParaRPr lang="en-US" sz="2400" dirty="0">
              <a:solidFill>
                <a:prstClr val="black"/>
              </a:solidFill>
              <a:cs typeface="Arial" pitchFamily="34" charset="0"/>
            </a:endParaRPr>
          </a:p>
          <a:p>
            <a:pPr marL="457200" indent="-457200" eaLnBrk="0" hangingPunct="0">
              <a:spcBef>
                <a:spcPct val="20000"/>
              </a:spcBef>
              <a:buClr>
                <a:srgbClr val="1C5696"/>
              </a:buClr>
              <a:buSzPct val="80000"/>
              <a:defRPr/>
            </a:pPr>
            <a:endParaRPr lang="en-US" sz="2400" dirty="0">
              <a:solidFill>
                <a:prstClr val="black"/>
              </a:solidFill>
              <a:cs typeface="Arial" pitchFamily="34" charset="0"/>
            </a:endParaRPr>
          </a:p>
        </p:txBody>
      </p:sp>
      <p:pic>
        <p:nvPicPr>
          <p:cNvPr id="7172" name="Picture 2" descr="http://ebooks.bfwpub.com/pbs2e/figures/IL_428_3.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02125" y="2444750"/>
            <a:ext cx="9906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072488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idx="4294967295"/>
          </p:nvPr>
        </p:nvSpPr>
        <p:spPr>
          <a:xfrm>
            <a:off x="1905000" y="228600"/>
            <a:ext cx="7239000" cy="685800"/>
          </a:xfrm>
        </p:spPr>
        <p:txBody>
          <a:bodyPr/>
          <a:lstStyle/>
          <a:p>
            <a:pPr marL="342900" indent="-342900">
              <a:spcBef>
                <a:spcPct val="20000"/>
              </a:spcBef>
            </a:pPr>
            <a:r>
              <a:rPr lang="en-US" smtClean="0"/>
              <a:t>Hypothesis Test (</a:t>
            </a:r>
            <a:r>
              <a:rPr lang="el-GR" smtClean="0"/>
              <a:t>σ</a:t>
            </a:r>
            <a:r>
              <a:rPr lang="en-US" smtClean="0"/>
              <a:t> unknown) – One Sample (Example)</a:t>
            </a:r>
          </a:p>
        </p:txBody>
      </p:sp>
      <mc:AlternateContent xmlns:mc="http://schemas.openxmlformats.org/markup-compatibility/2006">
        <mc:Choice xmlns:a14="http://schemas.microsoft.com/office/drawing/2010/main" Requires="a14">
          <p:sp>
            <p:nvSpPr>
              <p:cNvPr id="9219" name="Rectangle 3"/>
              <p:cNvSpPr txBox="1">
                <a:spLocks noChangeArrowheads="1"/>
              </p:cNvSpPr>
              <p:nvPr/>
            </p:nvSpPr>
            <p:spPr bwMode="auto">
              <a:xfrm>
                <a:off x="376382" y="1143000"/>
                <a:ext cx="8305800" cy="5410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r>
                  <a:rPr lang="en-US" dirty="0" smtClean="0"/>
                  <a:t>We want to conduct a hypothesis test to determine if the mean body temperature is different from 98.6 Degrees Fahrenheit.</a:t>
                </a:r>
              </a:p>
              <a:p>
                <a:pPr eaLnBrk="1" hangingPunct="1"/>
                <a:endParaRPr lang="en-US" dirty="0" smtClean="0">
                  <a:solidFill>
                    <a:prstClr val="black"/>
                  </a:solidFill>
                  <a:cs typeface="Arial" pitchFamily="34" charset="0"/>
                </a:endParaRPr>
              </a:p>
              <a:p>
                <a:pPr eaLnBrk="1" hangingPunct="1">
                  <a:buFont typeface="Arial" pitchFamily="34" charset="0"/>
                  <a:buAutoNum type="arabicPeriod"/>
                </a:pPr>
                <a:r>
                  <a:rPr lang="en-US" dirty="0" smtClean="0">
                    <a:solidFill>
                      <a:prstClr val="black"/>
                    </a:solidFill>
                    <a:cs typeface="Arial" pitchFamily="34" charset="0"/>
                  </a:rPr>
                  <a:t> H</a:t>
                </a:r>
                <a:r>
                  <a:rPr lang="en-US" baseline="-25000" dirty="0" smtClean="0">
                    <a:solidFill>
                      <a:prstClr val="black"/>
                    </a:solidFill>
                    <a:cs typeface="Arial" pitchFamily="34" charset="0"/>
                  </a:rPr>
                  <a:t>o</a:t>
                </a:r>
                <a:r>
                  <a:rPr lang="en-US" dirty="0" smtClean="0">
                    <a:solidFill>
                      <a:prstClr val="black"/>
                    </a:solidFill>
                    <a:cs typeface="Arial" pitchFamily="34" charset="0"/>
                  </a:rPr>
                  <a:t>: µ = 98.6 Degrees H</a:t>
                </a:r>
                <a:r>
                  <a:rPr lang="en-US" baseline="-25000" dirty="0" smtClean="0">
                    <a:solidFill>
                      <a:prstClr val="black"/>
                    </a:solidFill>
                    <a:cs typeface="Arial" pitchFamily="34" charset="0"/>
                  </a:rPr>
                  <a:t>a</a:t>
                </a:r>
                <a:r>
                  <a:rPr lang="en-US" dirty="0" smtClean="0">
                    <a:solidFill>
                      <a:prstClr val="black"/>
                    </a:solidFill>
                    <a:cs typeface="Arial" pitchFamily="34" charset="0"/>
                  </a:rPr>
                  <a:t>: µ ≠ </a:t>
                </a:r>
                <a:r>
                  <a:rPr lang="en-US" dirty="0">
                    <a:solidFill>
                      <a:prstClr val="black"/>
                    </a:solidFill>
                    <a:cs typeface="Arial" pitchFamily="34" charset="0"/>
                  </a:rPr>
                  <a:t>98.6 Degrees </a:t>
                </a:r>
                <a:endParaRPr lang="en-US" dirty="0" smtClean="0">
                  <a:solidFill>
                    <a:prstClr val="black"/>
                  </a:solidFill>
                  <a:cs typeface="Arial" pitchFamily="34" charset="0"/>
                </a:endParaRPr>
              </a:p>
              <a:p>
                <a:pPr eaLnBrk="1" hangingPunct="1"/>
                <a:endParaRPr lang="en-US" dirty="0" smtClean="0">
                  <a:solidFill>
                    <a:prstClr val="black"/>
                  </a:solidFill>
                  <a:cs typeface="Arial" pitchFamily="34" charset="0"/>
                </a:endParaRPr>
              </a:p>
              <a:p>
                <a:pPr eaLnBrk="1" hangingPunct="1"/>
                <a:r>
                  <a:rPr lang="en-US" b="1" dirty="0" smtClean="0">
                    <a:solidFill>
                      <a:prstClr val="black"/>
                    </a:solidFill>
                    <a:cs typeface="Arial" pitchFamily="34" charset="0"/>
                  </a:rPr>
                  <a:t>Steps 2-4 Use Software (SPSS or Excel)</a:t>
                </a:r>
              </a:p>
              <a:p>
                <a:pPr eaLnBrk="1" hangingPunct="1">
                  <a:buFont typeface="Arial" pitchFamily="34" charset="0"/>
                  <a:buAutoNum type="arabicPeriod"/>
                </a:pPr>
                <a:endParaRPr lang="en-US" dirty="0" smtClean="0">
                  <a:solidFill>
                    <a:prstClr val="black"/>
                  </a:solidFill>
                  <a:cs typeface="Arial" pitchFamily="34" charset="0"/>
                </a:endParaRPr>
              </a:p>
              <a:p>
                <a:pPr eaLnBrk="1" hangingPunct="1">
                  <a:buFont typeface="Arial" pitchFamily="34" charset="0"/>
                  <a:buAutoNum type="arabicPeriod" startAt="2"/>
                </a:pPr>
                <a:r>
                  <a:rPr lang="en-US" dirty="0" smtClean="0">
                    <a:solidFill>
                      <a:prstClr val="black"/>
                    </a:solidFill>
                    <a:cs typeface="Arial" pitchFamily="34" charset="0"/>
                  </a:rPr>
                  <a:t>Calculate “T-”Score  -                    </a:t>
                </a:r>
                <a14:m>
                  <m:oMath xmlns:m="http://schemas.openxmlformats.org/officeDocument/2006/math">
                    <m:r>
                      <a:rPr lang="en-US" b="0" i="1" smtClean="0">
                        <a:solidFill>
                          <a:prstClr val="black"/>
                        </a:solidFill>
                        <a:latin typeface="Cambria Math"/>
                        <a:cs typeface="Arial" pitchFamily="34" charset="0"/>
                      </a:rPr>
                      <m:t>=</m:t>
                    </m:r>
                    <m:f>
                      <m:fPr>
                        <m:ctrlPr>
                          <a:rPr lang="en-US" b="0" i="1" smtClean="0">
                            <a:solidFill>
                              <a:prstClr val="black"/>
                            </a:solidFill>
                            <a:latin typeface="Cambria Math"/>
                            <a:cs typeface="Arial" pitchFamily="34" charset="0"/>
                          </a:rPr>
                        </m:ctrlPr>
                      </m:fPr>
                      <m:num>
                        <m:r>
                          <a:rPr lang="en-US" b="0" i="1" smtClean="0">
                            <a:solidFill>
                              <a:prstClr val="black"/>
                            </a:solidFill>
                            <a:latin typeface="Cambria Math"/>
                            <a:cs typeface="Arial" pitchFamily="34" charset="0"/>
                          </a:rPr>
                          <m:t>98.234−98.6</m:t>
                        </m:r>
                      </m:num>
                      <m:den>
                        <m:f>
                          <m:fPr>
                            <m:ctrlPr>
                              <a:rPr lang="en-US" b="0" i="1" smtClean="0">
                                <a:solidFill>
                                  <a:prstClr val="black"/>
                                </a:solidFill>
                                <a:latin typeface="Cambria Math"/>
                                <a:cs typeface="Arial" pitchFamily="34" charset="0"/>
                              </a:rPr>
                            </m:ctrlPr>
                          </m:fPr>
                          <m:num>
                            <m:r>
                              <a:rPr lang="en-US" b="0" i="1" smtClean="0">
                                <a:solidFill>
                                  <a:prstClr val="black"/>
                                </a:solidFill>
                                <a:latin typeface="Cambria Math"/>
                                <a:cs typeface="Arial" pitchFamily="34" charset="0"/>
                              </a:rPr>
                              <m:t>0.738</m:t>
                            </m:r>
                          </m:num>
                          <m:den>
                            <m:rad>
                              <m:radPr>
                                <m:degHide m:val="on"/>
                                <m:ctrlPr>
                                  <a:rPr lang="en-US" b="0" i="1" smtClean="0">
                                    <a:solidFill>
                                      <a:prstClr val="black"/>
                                    </a:solidFill>
                                    <a:latin typeface="Cambria Math"/>
                                    <a:cs typeface="Arial" pitchFamily="34" charset="0"/>
                                  </a:rPr>
                                </m:ctrlPr>
                              </m:radPr>
                              <m:deg/>
                              <m:e>
                                <m:r>
                                  <a:rPr lang="en-US" b="0" i="1" smtClean="0">
                                    <a:solidFill>
                                      <a:prstClr val="black"/>
                                    </a:solidFill>
                                    <a:latin typeface="Cambria Math"/>
                                    <a:cs typeface="Arial" pitchFamily="34" charset="0"/>
                                  </a:rPr>
                                  <m:t>148</m:t>
                                </m:r>
                              </m:e>
                            </m:rad>
                          </m:den>
                        </m:f>
                      </m:den>
                    </m:f>
                    <m:r>
                      <a:rPr lang="en-US" b="0" i="1" smtClean="0">
                        <a:solidFill>
                          <a:prstClr val="black"/>
                        </a:solidFill>
                        <a:latin typeface="Cambria Math"/>
                        <a:cs typeface="Arial" pitchFamily="34" charset="0"/>
                      </a:rPr>
                      <m:t>=−6.0</m:t>
                    </m:r>
                    <m:r>
                      <a:rPr lang="en-US" b="0" i="1" smtClean="0">
                        <a:solidFill>
                          <a:prstClr val="black"/>
                        </a:solidFill>
                        <a:latin typeface="Cambria Math"/>
                        <a:cs typeface="Arial" pitchFamily="34" charset="0"/>
                      </a:rPr>
                      <m:t>29</m:t>
                    </m:r>
                  </m:oMath>
                </a14:m>
                <a:endParaRPr lang="en-US" dirty="0" smtClean="0">
                  <a:solidFill>
                    <a:prstClr val="black"/>
                  </a:solidFill>
                  <a:cs typeface="Arial" pitchFamily="34" charset="0"/>
                </a:endParaRPr>
              </a:p>
              <a:p>
                <a:pPr eaLnBrk="1" hangingPunct="1">
                  <a:buFont typeface="Arial" pitchFamily="34" charset="0"/>
                  <a:buAutoNum type="arabicPeriod" startAt="2"/>
                </a:pPr>
                <a:endParaRPr lang="en-US" dirty="0" smtClean="0">
                  <a:solidFill>
                    <a:prstClr val="black"/>
                  </a:solidFill>
                  <a:cs typeface="Arial" pitchFamily="34" charset="0"/>
                </a:endParaRPr>
              </a:p>
              <a:p>
                <a:pPr eaLnBrk="1" hangingPunct="1">
                  <a:buFont typeface="Arial" pitchFamily="34" charset="0"/>
                  <a:buAutoNum type="arabicPeriod" startAt="2"/>
                </a:pPr>
                <a:r>
                  <a:rPr lang="en-US" dirty="0" smtClean="0">
                    <a:solidFill>
                      <a:prstClr val="black"/>
                    </a:solidFill>
                    <a:cs typeface="Arial" pitchFamily="34" charset="0"/>
                  </a:rPr>
                  <a:t>Determine the Degrees of Freedom = 147</a:t>
                </a:r>
              </a:p>
              <a:p>
                <a:pPr eaLnBrk="1" hangingPunct="1">
                  <a:buFont typeface="Arial" pitchFamily="34" charset="0"/>
                  <a:buAutoNum type="arabicPeriod" startAt="2"/>
                </a:pPr>
                <a:endParaRPr lang="en-US" dirty="0" smtClean="0">
                  <a:solidFill>
                    <a:prstClr val="black"/>
                  </a:solidFill>
                  <a:cs typeface="Arial" pitchFamily="34" charset="0"/>
                </a:endParaRPr>
              </a:p>
              <a:p>
                <a:pPr eaLnBrk="1" hangingPunct="1">
                  <a:buFont typeface="Arial" pitchFamily="34" charset="0"/>
                  <a:buAutoNum type="arabicPeriod" startAt="2"/>
                </a:pPr>
                <a:r>
                  <a:rPr lang="en-US" dirty="0" smtClean="0">
                    <a:solidFill>
                      <a:prstClr val="black"/>
                    </a:solidFill>
                    <a:cs typeface="Arial" pitchFamily="34" charset="0"/>
                  </a:rPr>
                  <a:t>P-value = close to zero</a:t>
                </a:r>
              </a:p>
              <a:p>
                <a:pPr eaLnBrk="1" hangingPunct="1">
                  <a:buFont typeface="Arial" pitchFamily="34" charset="0"/>
                  <a:buAutoNum type="arabicPeriod" startAt="2"/>
                </a:pPr>
                <a:endParaRPr lang="en-US" dirty="0" smtClean="0">
                  <a:solidFill>
                    <a:prstClr val="black"/>
                  </a:solidFill>
                  <a:cs typeface="Arial" pitchFamily="34" charset="0"/>
                </a:endParaRPr>
              </a:p>
              <a:p>
                <a:pPr eaLnBrk="1" hangingPunct="1">
                  <a:buFont typeface="Arial" pitchFamily="34" charset="0"/>
                  <a:buAutoNum type="arabicPeriod" startAt="2"/>
                </a:pPr>
                <a:r>
                  <a:rPr lang="en-US" dirty="0" smtClean="0">
                    <a:solidFill>
                      <a:prstClr val="black"/>
                    </a:solidFill>
                    <a:cs typeface="Arial" pitchFamily="34" charset="0"/>
                  </a:rPr>
                  <a:t>Decision Rule – </a:t>
                </a:r>
                <a:r>
                  <a:rPr lang="en-US" b="1" dirty="0" smtClean="0">
                    <a:solidFill>
                      <a:prstClr val="black"/>
                    </a:solidFill>
                    <a:cs typeface="Arial" pitchFamily="34" charset="0"/>
                  </a:rPr>
                  <a:t>P-value &lt; </a:t>
                </a:r>
                <a:r>
                  <a:rPr lang="el-GR" b="1" dirty="0" smtClean="0">
                    <a:solidFill>
                      <a:prstClr val="black"/>
                    </a:solidFill>
                    <a:cs typeface="Arial" pitchFamily="34" charset="0"/>
                  </a:rPr>
                  <a:t>α</a:t>
                </a:r>
                <a:r>
                  <a:rPr lang="en-US" b="1" dirty="0" smtClean="0">
                    <a:solidFill>
                      <a:prstClr val="black"/>
                    </a:solidFill>
                    <a:cs typeface="Arial" pitchFamily="34" charset="0"/>
                  </a:rPr>
                  <a:t>,  reject H</a:t>
                </a:r>
                <a:r>
                  <a:rPr lang="en-US" b="1" baseline="-25000" dirty="0" smtClean="0">
                    <a:solidFill>
                      <a:prstClr val="black"/>
                    </a:solidFill>
                    <a:cs typeface="Arial" pitchFamily="34" charset="0"/>
                  </a:rPr>
                  <a:t>o</a:t>
                </a:r>
                <a:r>
                  <a:rPr lang="en-US" b="1" i="1" dirty="0" smtClean="0">
                    <a:solidFill>
                      <a:prstClr val="black"/>
                    </a:solidFill>
                    <a:cs typeface="Arial" pitchFamily="34" charset="0"/>
                  </a:rPr>
                  <a:t> </a:t>
                </a:r>
                <a:r>
                  <a:rPr lang="en-US" i="1" dirty="0" smtClean="0">
                    <a:solidFill>
                      <a:prstClr val="black"/>
                    </a:solidFill>
                    <a:cs typeface="Arial" pitchFamily="34" charset="0"/>
                  </a:rPr>
                  <a:t>-  (This example (close to zero &lt; 0.05),</a:t>
                </a:r>
                <a:r>
                  <a:rPr lang="en-US" dirty="0" smtClean="0">
                    <a:solidFill>
                      <a:prstClr val="black"/>
                    </a:solidFill>
                    <a:cs typeface="Arial" pitchFamily="34" charset="0"/>
                  </a:rPr>
                  <a:t> therefore we reject H</a:t>
                </a:r>
                <a:r>
                  <a:rPr lang="en-US" baseline="-25000" dirty="0" smtClean="0">
                    <a:solidFill>
                      <a:prstClr val="black"/>
                    </a:solidFill>
                    <a:cs typeface="Arial" pitchFamily="34" charset="0"/>
                  </a:rPr>
                  <a:t>o</a:t>
                </a:r>
                <a:r>
                  <a:rPr lang="en-US" dirty="0" smtClean="0">
                    <a:solidFill>
                      <a:prstClr val="black"/>
                    </a:solidFill>
                    <a:cs typeface="Arial" pitchFamily="34" charset="0"/>
                  </a:rPr>
                  <a:t>)</a:t>
                </a:r>
              </a:p>
              <a:p>
                <a:pPr eaLnBrk="1" hangingPunct="1">
                  <a:buFont typeface="Arial" pitchFamily="34" charset="0"/>
                  <a:buAutoNum type="arabicPeriod" startAt="2"/>
                </a:pPr>
                <a:endParaRPr lang="en-US" baseline="-25000" dirty="0">
                  <a:solidFill>
                    <a:prstClr val="black"/>
                  </a:solidFill>
                  <a:cs typeface="Arial" pitchFamily="34" charset="0"/>
                </a:endParaRPr>
              </a:p>
              <a:p>
                <a:pPr eaLnBrk="1" hangingPunct="1">
                  <a:buFont typeface="Arial" pitchFamily="34" charset="0"/>
                  <a:buAutoNum type="arabicPeriod" startAt="2"/>
                </a:pPr>
                <a:r>
                  <a:rPr lang="en-US" dirty="0" smtClean="0">
                    <a:solidFill>
                      <a:prstClr val="black"/>
                    </a:solidFill>
                    <a:cs typeface="Arial" pitchFamily="34" charset="0"/>
                  </a:rPr>
                  <a:t>We have sufficient evidence to say that the mean body temperature is different than </a:t>
                </a:r>
                <a:r>
                  <a:rPr lang="en-US" dirty="0">
                    <a:solidFill>
                      <a:prstClr val="black"/>
                    </a:solidFill>
                    <a:cs typeface="Arial" pitchFamily="34" charset="0"/>
                  </a:rPr>
                  <a:t>98.6 </a:t>
                </a:r>
                <a:r>
                  <a:rPr lang="en-US" dirty="0" smtClean="0">
                    <a:solidFill>
                      <a:prstClr val="black"/>
                    </a:solidFill>
                    <a:cs typeface="Arial" pitchFamily="34" charset="0"/>
                  </a:rPr>
                  <a:t>Degrees.</a:t>
                </a:r>
                <a:endParaRPr lang="en-US" dirty="0" smtClean="0">
                  <a:solidFill>
                    <a:srgbClr val="79878B"/>
                  </a:solidFill>
                  <a:cs typeface="Arial" pitchFamily="34" charset="0"/>
                </a:endParaRPr>
              </a:p>
            </p:txBody>
          </p:sp>
        </mc:Choice>
        <mc:Fallback>
          <p:sp>
            <p:nvSpPr>
              <p:cNvPr id="9219" name="Rectangle 3"/>
              <p:cNvSpPr txBox="1">
                <a:spLocks noRot="1" noChangeAspect="1" noMove="1" noResize="1" noEditPoints="1" noAdjustHandles="1" noChangeArrowheads="1" noChangeShapeType="1" noTextEdit="1"/>
              </p:cNvSpPr>
              <p:nvPr/>
            </p:nvSpPr>
            <p:spPr bwMode="auto">
              <a:xfrm>
                <a:off x="376382" y="1143000"/>
                <a:ext cx="8305800" cy="5410200"/>
              </a:xfrm>
              <a:prstGeom prst="rect">
                <a:avLst/>
              </a:prstGeom>
              <a:blipFill rotWithShape="1">
                <a:blip r:embed="rId3"/>
                <a:stretch>
                  <a:fillRect l="-661" t="-564"/>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pic>
        <p:nvPicPr>
          <p:cNvPr id="9220" name="Picture 8" descr="http://ebooks.bfwpub.com/pbs2e/figures/IL_428_3.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3163904"/>
            <a:ext cx="990600" cy="513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72608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anim calcmode="lin" valueType="num">
                                      <p:cBhvr additive="base">
                                        <p:cTn id="7" dur="500" fill="hold"/>
                                        <p:tgtEl>
                                          <p:spTgt spid="9220"/>
                                        </p:tgtEl>
                                        <p:attrNameLst>
                                          <p:attrName>ppt_x</p:attrName>
                                        </p:attrNameLst>
                                      </p:cBhvr>
                                      <p:tavLst>
                                        <p:tav tm="0">
                                          <p:val>
                                            <p:strVal val="#ppt_x"/>
                                          </p:val>
                                        </p:tav>
                                        <p:tav tm="100000">
                                          <p:val>
                                            <p:strVal val="#ppt_x"/>
                                          </p:val>
                                        </p:tav>
                                      </p:tavLst>
                                    </p:anim>
                                    <p:anim calcmode="lin" valueType="num">
                                      <p:cBhvr additive="base">
                                        <p:cTn id="8" dur="500" fill="hold"/>
                                        <p:tgtEl>
                                          <p:spTgt spid="922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19">
                                            <p:txEl>
                                              <p:pRg st="0" end="0"/>
                                            </p:txEl>
                                          </p:spTgt>
                                        </p:tgtEl>
                                        <p:attrNameLst>
                                          <p:attrName>style.visibility</p:attrName>
                                        </p:attrNameLst>
                                      </p:cBhvr>
                                      <p:to>
                                        <p:strVal val="visible"/>
                                      </p:to>
                                    </p:set>
                                    <p:anim calcmode="lin" valueType="num">
                                      <p:cBhvr additive="base">
                                        <p:cTn id="13"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19">
                                            <p:txEl>
                                              <p:pRg st="2" end="2"/>
                                            </p:txEl>
                                          </p:spTgt>
                                        </p:tgtEl>
                                        <p:attrNameLst>
                                          <p:attrName>style.visibility</p:attrName>
                                        </p:attrNameLst>
                                      </p:cBhvr>
                                      <p:to>
                                        <p:strVal val="visible"/>
                                      </p:to>
                                    </p:set>
                                    <p:anim calcmode="lin" valueType="num">
                                      <p:cBhvr additive="base">
                                        <p:cTn id="19" dur="500" fill="hold"/>
                                        <p:tgtEl>
                                          <p:spTgt spid="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219">
                                            <p:txEl>
                                              <p:pRg st="4" end="4"/>
                                            </p:txEl>
                                          </p:spTgt>
                                        </p:tgtEl>
                                        <p:attrNameLst>
                                          <p:attrName>style.visibility</p:attrName>
                                        </p:attrNameLst>
                                      </p:cBhvr>
                                      <p:to>
                                        <p:strVal val="visible"/>
                                      </p:to>
                                    </p:set>
                                    <p:anim calcmode="lin" valueType="num">
                                      <p:cBhvr additive="base">
                                        <p:cTn id="25" dur="5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219">
                                            <p:txEl>
                                              <p:pRg st="6" end="6"/>
                                            </p:txEl>
                                          </p:spTgt>
                                        </p:tgtEl>
                                        <p:attrNameLst>
                                          <p:attrName>style.visibility</p:attrName>
                                        </p:attrNameLst>
                                      </p:cBhvr>
                                      <p:to>
                                        <p:strVal val="visible"/>
                                      </p:to>
                                    </p:set>
                                    <p:anim calcmode="lin" valueType="num">
                                      <p:cBhvr additive="base">
                                        <p:cTn id="31" dur="500" fill="hold"/>
                                        <p:tgtEl>
                                          <p:spTgt spid="9219">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219">
                                            <p:txEl>
                                              <p:pRg st="8" end="8"/>
                                            </p:txEl>
                                          </p:spTgt>
                                        </p:tgtEl>
                                        <p:attrNameLst>
                                          <p:attrName>style.visibility</p:attrName>
                                        </p:attrNameLst>
                                      </p:cBhvr>
                                      <p:to>
                                        <p:strVal val="visible"/>
                                      </p:to>
                                    </p:set>
                                    <p:anim calcmode="lin" valueType="num">
                                      <p:cBhvr additive="base">
                                        <p:cTn id="37" dur="500" fill="hold"/>
                                        <p:tgtEl>
                                          <p:spTgt spid="9219">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1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219">
                                            <p:txEl>
                                              <p:pRg st="10" end="10"/>
                                            </p:txEl>
                                          </p:spTgt>
                                        </p:tgtEl>
                                        <p:attrNameLst>
                                          <p:attrName>style.visibility</p:attrName>
                                        </p:attrNameLst>
                                      </p:cBhvr>
                                      <p:to>
                                        <p:strVal val="visible"/>
                                      </p:to>
                                    </p:set>
                                    <p:anim calcmode="lin" valueType="num">
                                      <p:cBhvr additive="base">
                                        <p:cTn id="43" dur="500" fill="hold"/>
                                        <p:tgtEl>
                                          <p:spTgt spid="9219">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219">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219">
                                            <p:txEl>
                                              <p:pRg st="12" end="12"/>
                                            </p:txEl>
                                          </p:spTgt>
                                        </p:tgtEl>
                                        <p:attrNameLst>
                                          <p:attrName>style.visibility</p:attrName>
                                        </p:attrNameLst>
                                      </p:cBhvr>
                                      <p:to>
                                        <p:strVal val="visible"/>
                                      </p:to>
                                    </p:set>
                                    <p:anim calcmode="lin" valueType="num">
                                      <p:cBhvr additive="base">
                                        <p:cTn id="49" dur="500" fill="hold"/>
                                        <p:tgtEl>
                                          <p:spTgt spid="9219">
                                            <p:txEl>
                                              <p:pRg st="12" end="1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219">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9219">
                                            <p:txEl>
                                              <p:pRg st="14" end="14"/>
                                            </p:txEl>
                                          </p:spTgt>
                                        </p:tgtEl>
                                        <p:attrNameLst>
                                          <p:attrName>style.visibility</p:attrName>
                                        </p:attrNameLst>
                                      </p:cBhvr>
                                      <p:to>
                                        <p:strVal val="visible"/>
                                      </p:to>
                                    </p:set>
                                    <p:anim calcmode="lin" valueType="num">
                                      <p:cBhvr additive="base">
                                        <p:cTn id="55" dur="500" fill="hold"/>
                                        <p:tgtEl>
                                          <p:spTgt spid="9219">
                                            <p:txEl>
                                              <p:pRg st="14" end="1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9219">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idx="4294967295"/>
          </p:nvPr>
        </p:nvSpPr>
        <p:spPr>
          <a:xfrm>
            <a:off x="1905000" y="228600"/>
            <a:ext cx="7239000" cy="685800"/>
          </a:xfrm>
        </p:spPr>
        <p:txBody>
          <a:bodyPr/>
          <a:lstStyle/>
          <a:p>
            <a:pPr marL="342900" indent="-342900">
              <a:spcBef>
                <a:spcPct val="20000"/>
              </a:spcBef>
            </a:pPr>
            <a:r>
              <a:rPr lang="en-US" smtClean="0"/>
              <a:t>Hypothesis Test (</a:t>
            </a:r>
            <a:r>
              <a:rPr lang="el-GR" smtClean="0"/>
              <a:t>σ</a:t>
            </a:r>
            <a:r>
              <a:rPr lang="en-US" smtClean="0"/>
              <a:t> unknown) – One Sample (Example)</a:t>
            </a:r>
          </a:p>
        </p:txBody>
      </p:sp>
      <p:sp>
        <p:nvSpPr>
          <p:cNvPr id="9219" name="Rectangle 3"/>
          <p:cNvSpPr txBox="1">
            <a:spLocks noChangeArrowheads="1"/>
          </p:cNvSpPr>
          <p:nvPr/>
        </p:nvSpPr>
        <p:spPr bwMode="auto">
          <a:xfrm>
            <a:off x="381000" y="1219200"/>
            <a:ext cx="8305800"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r>
              <a:rPr lang="en-US" sz="1600" dirty="0"/>
              <a:t>The birth weight of a child is an important indicator of their neonatal health. It is important that pediatric health care providers track changes in the birth weights over time. The birth weight of children in Australia has historically had a population mean of 3373 grams. Is this still the mean birth weight of Australian children, or has there been a </a:t>
            </a:r>
            <a:r>
              <a:rPr lang="en-US" sz="1600" b="1" dirty="0" smtClean="0"/>
              <a:t>decrease</a:t>
            </a:r>
            <a:r>
              <a:rPr lang="en-US" sz="1600" dirty="0" smtClean="0"/>
              <a:t>? </a:t>
            </a:r>
            <a:r>
              <a:rPr lang="en-US" sz="1600" dirty="0"/>
              <a:t>We will use the 0.05 level of significance. </a:t>
            </a:r>
            <a:endParaRPr lang="en-US" sz="1600" dirty="0" smtClean="0"/>
          </a:p>
          <a:p>
            <a:pPr eaLnBrk="1" hangingPunct="1"/>
            <a:endParaRPr lang="en-US" sz="1600" dirty="0" smtClean="0">
              <a:solidFill>
                <a:prstClr val="black"/>
              </a:solidFill>
              <a:cs typeface="Arial" pitchFamily="34" charset="0"/>
            </a:endParaRPr>
          </a:p>
          <a:p>
            <a:pPr eaLnBrk="1" hangingPunct="1">
              <a:buFont typeface="Arial" pitchFamily="34" charset="0"/>
              <a:buAutoNum type="arabicPeriod"/>
            </a:pPr>
            <a:r>
              <a:rPr lang="en-US" sz="1600" dirty="0" smtClean="0">
                <a:solidFill>
                  <a:prstClr val="black"/>
                </a:solidFill>
                <a:cs typeface="Arial" pitchFamily="34" charset="0"/>
              </a:rPr>
              <a:t> H</a:t>
            </a:r>
            <a:r>
              <a:rPr lang="en-US" sz="1600" baseline="-25000" dirty="0" smtClean="0">
                <a:solidFill>
                  <a:prstClr val="black"/>
                </a:solidFill>
                <a:cs typeface="Arial" pitchFamily="34" charset="0"/>
              </a:rPr>
              <a:t>o</a:t>
            </a:r>
            <a:r>
              <a:rPr lang="en-US" sz="1600" dirty="0" smtClean="0">
                <a:solidFill>
                  <a:prstClr val="black"/>
                </a:solidFill>
                <a:cs typeface="Arial" pitchFamily="34" charset="0"/>
              </a:rPr>
              <a:t>: µ = 3373 grams     H</a:t>
            </a:r>
            <a:r>
              <a:rPr lang="en-US" sz="1600" baseline="-25000" dirty="0" smtClean="0">
                <a:solidFill>
                  <a:prstClr val="black"/>
                </a:solidFill>
                <a:cs typeface="Arial" pitchFamily="34" charset="0"/>
              </a:rPr>
              <a:t>a</a:t>
            </a:r>
            <a:r>
              <a:rPr lang="en-US" sz="1600" dirty="0" smtClean="0">
                <a:solidFill>
                  <a:prstClr val="black"/>
                </a:solidFill>
                <a:cs typeface="Arial" pitchFamily="34" charset="0"/>
              </a:rPr>
              <a:t>: µ &lt; 3373 grams</a:t>
            </a:r>
          </a:p>
          <a:p>
            <a:pPr eaLnBrk="1" hangingPunct="1">
              <a:buFont typeface="Arial" pitchFamily="34" charset="0"/>
              <a:buAutoNum type="arabicPeriod"/>
            </a:pPr>
            <a:endParaRPr lang="en-US" sz="1600" dirty="0" smtClean="0">
              <a:solidFill>
                <a:prstClr val="black"/>
              </a:solidFill>
              <a:cs typeface="Arial" pitchFamily="34" charset="0"/>
            </a:endParaRPr>
          </a:p>
          <a:p>
            <a:pPr eaLnBrk="1" hangingPunct="1"/>
            <a:r>
              <a:rPr lang="en-US" sz="1600" b="1" dirty="0" smtClean="0">
                <a:solidFill>
                  <a:prstClr val="black"/>
                </a:solidFill>
                <a:cs typeface="Arial" pitchFamily="34" charset="0"/>
              </a:rPr>
              <a:t>Steps 2-4 Use Software (Excel or SPSS)</a:t>
            </a:r>
          </a:p>
          <a:p>
            <a:pPr eaLnBrk="1" hangingPunct="1">
              <a:buFont typeface="Arial" pitchFamily="34" charset="0"/>
              <a:buAutoNum type="arabicPeriod"/>
            </a:pPr>
            <a:endParaRPr lang="en-US" sz="1600" dirty="0" smtClean="0">
              <a:solidFill>
                <a:prstClr val="black"/>
              </a:solidFill>
              <a:cs typeface="Arial" pitchFamily="34" charset="0"/>
            </a:endParaRPr>
          </a:p>
          <a:p>
            <a:pPr eaLnBrk="1" hangingPunct="1">
              <a:buFont typeface="Arial" pitchFamily="34" charset="0"/>
              <a:buAutoNum type="arabicPeriod" startAt="2"/>
            </a:pPr>
            <a:r>
              <a:rPr lang="en-US" sz="1600" dirty="0" smtClean="0">
                <a:solidFill>
                  <a:prstClr val="black"/>
                </a:solidFill>
                <a:cs typeface="Arial" pitchFamily="34" charset="0"/>
              </a:rPr>
              <a:t>Calculate “T-”Score  -                    = -1.219</a:t>
            </a:r>
          </a:p>
          <a:p>
            <a:pPr eaLnBrk="1" hangingPunct="1">
              <a:buFont typeface="Arial" pitchFamily="34" charset="0"/>
              <a:buAutoNum type="arabicPeriod" startAt="2"/>
            </a:pPr>
            <a:endParaRPr lang="en-US" sz="1600" dirty="0" smtClean="0">
              <a:solidFill>
                <a:prstClr val="black"/>
              </a:solidFill>
              <a:cs typeface="Arial" pitchFamily="34" charset="0"/>
            </a:endParaRPr>
          </a:p>
          <a:p>
            <a:pPr eaLnBrk="1" hangingPunct="1">
              <a:buFont typeface="Arial" pitchFamily="34" charset="0"/>
              <a:buAutoNum type="arabicPeriod" startAt="2"/>
            </a:pPr>
            <a:r>
              <a:rPr lang="en-US" sz="1600" dirty="0" smtClean="0">
                <a:solidFill>
                  <a:prstClr val="black"/>
                </a:solidFill>
                <a:cs typeface="Arial" pitchFamily="34" charset="0"/>
              </a:rPr>
              <a:t>Determine the Degrees of Freedom = 43</a:t>
            </a:r>
          </a:p>
          <a:p>
            <a:pPr eaLnBrk="1" hangingPunct="1">
              <a:buFont typeface="Arial" pitchFamily="34" charset="0"/>
              <a:buAutoNum type="arabicPeriod" startAt="2"/>
            </a:pPr>
            <a:endParaRPr lang="en-US" sz="1600" dirty="0" smtClean="0">
              <a:solidFill>
                <a:prstClr val="black"/>
              </a:solidFill>
              <a:cs typeface="Arial" pitchFamily="34" charset="0"/>
            </a:endParaRPr>
          </a:p>
          <a:p>
            <a:pPr eaLnBrk="1" hangingPunct="1">
              <a:buFont typeface="Arial" pitchFamily="34" charset="0"/>
              <a:buAutoNum type="arabicPeriod" startAt="2"/>
            </a:pPr>
            <a:r>
              <a:rPr lang="en-US" sz="1600" dirty="0" smtClean="0">
                <a:solidFill>
                  <a:prstClr val="black"/>
                </a:solidFill>
                <a:cs typeface="Arial" pitchFamily="34" charset="0"/>
              </a:rPr>
              <a:t>P-value = 0.114</a:t>
            </a:r>
          </a:p>
          <a:p>
            <a:pPr eaLnBrk="1" hangingPunct="1">
              <a:buFont typeface="Arial" pitchFamily="34" charset="0"/>
              <a:buAutoNum type="arabicPeriod" startAt="2"/>
            </a:pPr>
            <a:endParaRPr lang="en-US" sz="1600" dirty="0" smtClean="0">
              <a:solidFill>
                <a:prstClr val="black"/>
              </a:solidFill>
              <a:cs typeface="Arial" pitchFamily="34" charset="0"/>
            </a:endParaRPr>
          </a:p>
          <a:p>
            <a:pPr eaLnBrk="1" hangingPunct="1">
              <a:buFont typeface="Arial" pitchFamily="34" charset="0"/>
              <a:buAutoNum type="arabicPeriod" startAt="2"/>
            </a:pPr>
            <a:r>
              <a:rPr lang="en-US" sz="1600" dirty="0" smtClean="0">
                <a:solidFill>
                  <a:prstClr val="black"/>
                </a:solidFill>
                <a:cs typeface="Arial" pitchFamily="34" charset="0"/>
              </a:rPr>
              <a:t>Decision Rule – </a:t>
            </a:r>
            <a:r>
              <a:rPr lang="en-US" sz="1600" b="1" dirty="0" smtClean="0">
                <a:solidFill>
                  <a:prstClr val="black"/>
                </a:solidFill>
                <a:cs typeface="Arial" pitchFamily="34" charset="0"/>
              </a:rPr>
              <a:t>P-value &gt; </a:t>
            </a:r>
            <a:r>
              <a:rPr lang="el-GR" sz="1600" b="1" dirty="0" smtClean="0">
                <a:solidFill>
                  <a:prstClr val="black"/>
                </a:solidFill>
                <a:cs typeface="Arial" pitchFamily="34" charset="0"/>
              </a:rPr>
              <a:t>α</a:t>
            </a:r>
            <a:r>
              <a:rPr lang="en-US" sz="1600" b="1" dirty="0" smtClean="0">
                <a:solidFill>
                  <a:prstClr val="black"/>
                </a:solidFill>
                <a:cs typeface="Arial" pitchFamily="34" charset="0"/>
              </a:rPr>
              <a:t>,  we don’t reject H</a:t>
            </a:r>
            <a:r>
              <a:rPr lang="en-US" sz="1600" b="1" baseline="-25000" dirty="0" smtClean="0">
                <a:solidFill>
                  <a:prstClr val="black"/>
                </a:solidFill>
                <a:cs typeface="Arial" pitchFamily="34" charset="0"/>
              </a:rPr>
              <a:t>o</a:t>
            </a:r>
            <a:r>
              <a:rPr lang="en-US" sz="1600" b="1" i="1" dirty="0" smtClean="0">
                <a:solidFill>
                  <a:prstClr val="black"/>
                </a:solidFill>
                <a:cs typeface="Arial" pitchFamily="34" charset="0"/>
              </a:rPr>
              <a:t> </a:t>
            </a:r>
            <a:r>
              <a:rPr lang="en-US" sz="1600" i="1" dirty="0" smtClean="0">
                <a:solidFill>
                  <a:prstClr val="black"/>
                </a:solidFill>
                <a:cs typeface="Arial" pitchFamily="34" charset="0"/>
              </a:rPr>
              <a:t>-  (This example (0.114 &gt; 0.05),</a:t>
            </a:r>
            <a:r>
              <a:rPr lang="en-US" sz="1600" dirty="0" smtClean="0">
                <a:solidFill>
                  <a:prstClr val="black"/>
                </a:solidFill>
                <a:cs typeface="Arial" pitchFamily="34" charset="0"/>
              </a:rPr>
              <a:t> therefore we don’t reject H</a:t>
            </a:r>
            <a:r>
              <a:rPr lang="en-US" sz="1600" baseline="-25000" dirty="0" smtClean="0">
                <a:solidFill>
                  <a:prstClr val="black"/>
                </a:solidFill>
                <a:cs typeface="Arial" pitchFamily="34" charset="0"/>
              </a:rPr>
              <a:t>o</a:t>
            </a:r>
            <a:r>
              <a:rPr lang="en-US" sz="1600" dirty="0" smtClean="0">
                <a:solidFill>
                  <a:prstClr val="black"/>
                </a:solidFill>
                <a:cs typeface="Arial" pitchFamily="34" charset="0"/>
              </a:rPr>
              <a:t>)</a:t>
            </a:r>
            <a:endParaRPr lang="en-US" sz="1600" baseline="-25000" dirty="0" smtClean="0">
              <a:solidFill>
                <a:prstClr val="black"/>
              </a:solidFill>
              <a:cs typeface="Arial" pitchFamily="34" charset="0"/>
            </a:endParaRPr>
          </a:p>
          <a:p>
            <a:pPr eaLnBrk="1" hangingPunct="1">
              <a:buFont typeface="Arial" pitchFamily="34" charset="0"/>
              <a:buAutoNum type="arabicPeriod" startAt="2"/>
            </a:pPr>
            <a:endParaRPr lang="en-US" sz="1600" baseline="-25000" dirty="0" smtClean="0">
              <a:solidFill>
                <a:prstClr val="black"/>
              </a:solidFill>
              <a:cs typeface="Arial" pitchFamily="34" charset="0"/>
            </a:endParaRPr>
          </a:p>
          <a:p>
            <a:pPr eaLnBrk="1" hangingPunct="1">
              <a:buFont typeface="Arial" pitchFamily="34" charset="0"/>
              <a:buAutoNum type="arabicPeriod" startAt="2"/>
            </a:pPr>
            <a:r>
              <a:rPr lang="en-US" sz="1600" dirty="0" smtClean="0">
                <a:solidFill>
                  <a:prstClr val="black"/>
                </a:solidFill>
                <a:cs typeface="Arial" pitchFamily="34" charset="0"/>
              </a:rPr>
              <a:t>We have insufficient evidence to say that the mean birth </a:t>
            </a:r>
            <a:r>
              <a:rPr lang="en-US" sz="1600" dirty="0">
                <a:solidFill>
                  <a:prstClr val="black"/>
                </a:solidFill>
                <a:cs typeface="Arial" pitchFamily="34" charset="0"/>
              </a:rPr>
              <a:t>weight of Australian children </a:t>
            </a:r>
            <a:r>
              <a:rPr lang="en-US" sz="1600" dirty="0" smtClean="0">
                <a:solidFill>
                  <a:prstClr val="black"/>
                </a:solidFill>
                <a:cs typeface="Arial" pitchFamily="34" charset="0"/>
              </a:rPr>
              <a:t>has decreased from 3373 grams.</a:t>
            </a:r>
            <a:endParaRPr lang="en-US" sz="1600" dirty="0" smtClean="0">
              <a:solidFill>
                <a:srgbClr val="79878B"/>
              </a:solidFill>
              <a:cs typeface="Arial" pitchFamily="34" charset="0"/>
            </a:endParaRPr>
          </a:p>
        </p:txBody>
      </p:sp>
      <p:pic>
        <p:nvPicPr>
          <p:cNvPr id="9220" name="Picture 8" descr="http://ebooks.bfwpub.com/pbs2e/figures/IL_428_3.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3554268"/>
            <a:ext cx="923925" cy="479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248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anim calcmode="lin" valueType="num">
                                      <p:cBhvr additive="base">
                                        <p:cTn id="7" dur="500" fill="hold"/>
                                        <p:tgtEl>
                                          <p:spTgt spid="9220"/>
                                        </p:tgtEl>
                                        <p:attrNameLst>
                                          <p:attrName>ppt_x</p:attrName>
                                        </p:attrNameLst>
                                      </p:cBhvr>
                                      <p:tavLst>
                                        <p:tav tm="0">
                                          <p:val>
                                            <p:strVal val="#ppt_x"/>
                                          </p:val>
                                        </p:tav>
                                        <p:tav tm="100000">
                                          <p:val>
                                            <p:strVal val="#ppt_x"/>
                                          </p:val>
                                        </p:tav>
                                      </p:tavLst>
                                    </p:anim>
                                    <p:anim calcmode="lin" valueType="num">
                                      <p:cBhvr additive="base">
                                        <p:cTn id="8" dur="500" fill="hold"/>
                                        <p:tgtEl>
                                          <p:spTgt spid="922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19">
                                            <p:txEl>
                                              <p:pRg st="0" end="0"/>
                                            </p:txEl>
                                          </p:spTgt>
                                        </p:tgtEl>
                                        <p:attrNameLst>
                                          <p:attrName>style.visibility</p:attrName>
                                        </p:attrNameLst>
                                      </p:cBhvr>
                                      <p:to>
                                        <p:strVal val="visible"/>
                                      </p:to>
                                    </p:set>
                                    <p:anim calcmode="lin" valueType="num">
                                      <p:cBhvr additive="base">
                                        <p:cTn id="13"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19">
                                            <p:txEl>
                                              <p:pRg st="2" end="2"/>
                                            </p:txEl>
                                          </p:spTgt>
                                        </p:tgtEl>
                                        <p:attrNameLst>
                                          <p:attrName>style.visibility</p:attrName>
                                        </p:attrNameLst>
                                      </p:cBhvr>
                                      <p:to>
                                        <p:strVal val="visible"/>
                                      </p:to>
                                    </p:set>
                                    <p:anim calcmode="lin" valueType="num">
                                      <p:cBhvr additive="base">
                                        <p:cTn id="19" dur="500" fill="hold"/>
                                        <p:tgtEl>
                                          <p:spTgt spid="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219">
                                            <p:txEl>
                                              <p:pRg st="4" end="4"/>
                                            </p:txEl>
                                          </p:spTgt>
                                        </p:tgtEl>
                                        <p:attrNameLst>
                                          <p:attrName>style.visibility</p:attrName>
                                        </p:attrNameLst>
                                      </p:cBhvr>
                                      <p:to>
                                        <p:strVal val="visible"/>
                                      </p:to>
                                    </p:set>
                                    <p:anim calcmode="lin" valueType="num">
                                      <p:cBhvr additive="base">
                                        <p:cTn id="25" dur="5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219">
                                            <p:txEl>
                                              <p:pRg st="6" end="6"/>
                                            </p:txEl>
                                          </p:spTgt>
                                        </p:tgtEl>
                                        <p:attrNameLst>
                                          <p:attrName>style.visibility</p:attrName>
                                        </p:attrNameLst>
                                      </p:cBhvr>
                                      <p:to>
                                        <p:strVal val="visible"/>
                                      </p:to>
                                    </p:set>
                                    <p:anim calcmode="lin" valueType="num">
                                      <p:cBhvr additive="base">
                                        <p:cTn id="31" dur="500" fill="hold"/>
                                        <p:tgtEl>
                                          <p:spTgt spid="9219">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219">
                                            <p:txEl>
                                              <p:pRg st="8" end="8"/>
                                            </p:txEl>
                                          </p:spTgt>
                                        </p:tgtEl>
                                        <p:attrNameLst>
                                          <p:attrName>style.visibility</p:attrName>
                                        </p:attrNameLst>
                                      </p:cBhvr>
                                      <p:to>
                                        <p:strVal val="visible"/>
                                      </p:to>
                                    </p:set>
                                    <p:anim calcmode="lin" valueType="num">
                                      <p:cBhvr additive="base">
                                        <p:cTn id="37" dur="500" fill="hold"/>
                                        <p:tgtEl>
                                          <p:spTgt spid="9219">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1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219">
                                            <p:txEl>
                                              <p:pRg st="10" end="10"/>
                                            </p:txEl>
                                          </p:spTgt>
                                        </p:tgtEl>
                                        <p:attrNameLst>
                                          <p:attrName>style.visibility</p:attrName>
                                        </p:attrNameLst>
                                      </p:cBhvr>
                                      <p:to>
                                        <p:strVal val="visible"/>
                                      </p:to>
                                    </p:set>
                                    <p:anim calcmode="lin" valueType="num">
                                      <p:cBhvr additive="base">
                                        <p:cTn id="43" dur="500" fill="hold"/>
                                        <p:tgtEl>
                                          <p:spTgt spid="9219">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219">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219">
                                            <p:txEl>
                                              <p:pRg st="12" end="12"/>
                                            </p:txEl>
                                          </p:spTgt>
                                        </p:tgtEl>
                                        <p:attrNameLst>
                                          <p:attrName>style.visibility</p:attrName>
                                        </p:attrNameLst>
                                      </p:cBhvr>
                                      <p:to>
                                        <p:strVal val="visible"/>
                                      </p:to>
                                    </p:set>
                                    <p:anim calcmode="lin" valueType="num">
                                      <p:cBhvr additive="base">
                                        <p:cTn id="49" dur="500" fill="hold"/>
                                        <p:tgtEl>
                                          <p:spTgt spid="9219">
                                            <p:txEl>
                                              <p:pRg st="12" end="1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219">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9219">
                                            <p:txEl>
                                              <p:pRg st="14" end="14"/>
                                            </p:txEl>
                                          </p:spTgt>
                                        </p:tgtEl>
                                        <p:attrNameLst>
                                          <p:attrName>style.visibility</p:attrName>
                                        </p:attrNameLst>
                                      </p:cBhvr>
                                      <p:to>
                                        <p:strVal val="visible"/>
                                      </p:to>
                                    </p:set>
                                    <p:anim calcmode="lin" valueType="num">
                                      <p:cBhvr additive="base">
                                        <p:cTn id="55" dur="500" fill="hold"/>
                                        <p:tgtEl>
                                          <p:spTgt spid="9219">
                                            <p:txEl>
                                              <p:pRg st="14" end="1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9219">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a:xfrm>
            <a:off x="1905000" y="228600"/>
            <a:ext cx="6858000" cy="685800"/>
          </a:xfrm>
        </p:spPr>
        <p:txBody>
          <a:bodyPr/>
          <a:lstStyle/>
          <a:p>
            <a:pPr marL="342900" indent="-342900">
              <a:spcBef>
                <a:spcPct val="20000"/>
              </a:spcBef>
            </a:pPr>
            <a:r>
              <a:rPr lang="en-US" dirty="0"/>
              <a:t>Inference for One Mean, </a:t>
            </a:r>
            <a:r>
              <a:rPr lang="el-GR" dirty="0"/>
              <a:t>σ</a:t>
            </a:r>
            <a:r>
              <a:rPr lang="en-US" dirty="0"/>
              <a:t> unknown</a:t>
            </a:r>
            <a:endParaRPr lang="en-US" dirty="0" smtClean="0"/>
          </a:p>
        </p:txBody>
      </p:sp>
      <p:sp>
        <p:nvSpPr>
          <p:cNvPr id="14339" name="Rectangle 3"/>
          <p:cNvSpPr txBox="1">
            <a:spLocks noChangeArrowheads="1"/>
          </p:cNvSpPr>
          <p:nvPr/>
        </p:nvSpPr>
        <p:spPr bwMode="auto">
          <a:xfrm>
            <a:off x="609600" y="1524000"/>
            <a:ext cx="8001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ＭＳ Ｐゴシック" pitchFamily="34" charset="-128"/>
              </a:defRPr>
            </a:lvl1pPr>
            <a:lvl2pPr marL="800100" indent="-34290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a:spcBef>
                <a:spcPct val="20000"/>
              </a:spcBef>
              <a:buClr>
                <a:srgbClr val="1C5696"/>
              </a:buClr>
              <a:buSzPct val="80000"/>
            </a:pPr>
            <a:r>
              <a:rPr lang="en-US" sz="3200" b="1" dirty="0" smtClean="0">
                <a:solidFill>
                  <a:srgbClr val="000000"/>
                </a:solidFill>
              </a:rPr>
              <a:t>The t distribution</a:t>
            </a:r>
          </a:p>
          <a:p>
            <a:pPr>
              <a:spcBef>
                <a:spcPct val="20000"/>
              </a:spcBef>
              <a:buClr>
                <a:srgbClr val="1C5696"/>
              </a:buClr>
              <a:buSzPct val="80000"/>
            </a:pPr>
            <a:r>
              <a:rPr lang="en-US" sz="3200" b="1" dirty="0" smtClean="0">
                <a:solidFill>
                  <a:srgbClr val="000000"/>
                </a:solidFill>
              </a:rPr>
              <a:t>Hypothesis Testing</a:t>
            </a:r>
          </a:p>
          <a:p>
            <a:pPr>
              <a:spcBef>
                <a:spcPct val="20000"/>
              </a:spcBef>
              <a:buClr>
                <a:srgbClr val="1C5696"/>
              </a:buClr>
              <a:buSzPct val="80000"/>
            </a:pPr>
            <a:r>
              <a:rPr lang="en-US" sz="3200" b="1" dirty="0" smtClean="0">
                <a:solidFill>
                  <a:srgbClr val="000000"/>
                </a:solidFill>
              </a:rPr>
              <a:t>Confidence Intervals</a:t>
            </a:r>
          </a:p>
          <a:p>
            <a:pPr>
              <a:spcBef>
                <a:spcPct val="20000"/>
              </a:spcBef>
              <a:buClr>
                <a:srgbClr val="1C5696"/>
              </a:buClr>
              <a:buSzPct val="80000"/>
            </a:pPr>
            <a:r>
              <a:rPr lang="en-US" sz="3200" b="1" dirty="0">
                <a:solidFill>
                  <a:srgbClr val="000000"/>
                </a:solidFill>
              </a:rPr>
              <a:t>Checking Requirements</a:t>
            </a:r>
            <a:endParaRPr lang="en-US" sz="3200" dirty="0">
              <a:solidFill>
                <a:srgbClr val="000000"/>
              </a:solidFill>
            </a:endParaRPr>
          </a:p>
          <a:p>
            <a:pPr>
              <a:spcBef>
                <a:spcPct val="20000"/>
              </a:spcBef>
              <a:buClr>
                <a:srgbClr val="1C5696"/>
              </a:buClr>
              <a:buSzPct val="80000"/>
            </a:pPr>
            <a:endParaRPr lang="en-US" sz="3200" dirty="0">
              <a:solidFill>
                <a:srgbClr val="000000"/>
              </a:solidFill>
            </a:endParaRPr>
          </a:p>
          <a:p>
            <a:pPr>
              <a:spcBef>
                <a:spcPct val="20000"/>
              </a:spcBef>
              <a:buClr>
                <a:srgbClr val="1C5696"/>
              </a:buClr>
              <a:buSzPct val="80000"/>
            </a:pPr>
            <a:endParaRPr lang="en-US" sz="2000" dirty="0">
              <a:solidFill>
                <a:srgbClr val="79878B"/>
              </a:solidFill>
            </a:endParaRPr>
          </a:p>
        </p:txBody>
      </p:sp>
      <p:sp>
        <p:nvSpPr>
          <p:cNvPr id="2" name="Rectangle 1"/>
          <p:cNvSpPr/>
          <p:nvPr/>
        </p:nvSpPr>
        <p:spPr bwMode="auto">
          <a:xfrm>
            <a:off x="685800" y="2664690"/>
            <a:ext cx="4114800" cy="688109"/>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endParaRPr lang="en-US" sz="2400" smtClean="0">
              <a:solidFill>
                <a:prstClr val="black"/>
              </a:solidFill>
              <a:latin typeface="Arial" charset="0"/>
              <a:ea typeface="ＭＳ Ｐゴシック" pitchFamily="1" charset="-128"/>
            </a:endParaRPr>
          </a:p>
        </p:txBody>
      </p:sp>
    </p:spTree>
    <p:extLst>
      <p:ext uri="{BB962C8B-B14F-4D97-AF65-F5344CB8AC3E}">
        <p14:creationId xmlns:p14="http://schemas.microsoft.com/office/powerpoint/2010/main" val="42000511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idx="4294967295"/>
          </p:nvPr>
        </p:nvSpPr>
        <p:spPr/>
        <p:txBody>
          <a:bodyPr/>
          <a:lstStyle/>
          <a:p>
            <a:pPr marL="342900" indent="-342900">
              <a:spcBef>
                <a:spcPct val="20000"/>
              </a:spcBef>
            </a:pPr>
            <a:r>
              <a:rPr lang="en-US" dirty="0" smtClean="0"/>
              <a:t>Confidence Interval (σ known)</a:t>
            </a:r>
          </a:p>
        </p:txBody>
      </p:sp>
      <mc:AlternateContent xmlns:mc="http://schemas.openxmlformats.org/markup-compatibility/2006" xmlns:a14="http://schemas.microsoft.com/office/drawing/2010/main">
        <mc:Choice Requires="a14">
          <p:sp>
            <p:nvSpPr>
              <p:cNvPr id="5123" name="Rectangle 3"/>
              <p:cNvSpPr txBox="1">
                <a:spLocks noChangeArrowheads="1"/>
              </p:cNvSpPr>
              <p:nvPr/>
            </p:nvSpPr>
            <p:spPr bwMode="auto">
              <a:xfrm>
                <a:off x="1295400" y="1295400"/>
                <a:ext cx="7467600" cy="3657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a:spcBef>
                    <a:spcPct val="20000"/>
                  </a:spcBef>
                  <a:buClr>
                    <a:srgbClr val="1C5696"/>
                  </a:buClr>
                  <a:buSzPct val="80000"/>
                  <a:buFont typeface="Arial" pitchFamily="34" charset="0"/>
                  <a:buChar char="•"/>
                </a:pPr>
                <a:r>
                  <a:rPr lang="en-US" sz="2400" dirty="0" smtClean="0"/>
                  <a:t>(1-</a:t>
                </a:r>
                <a:r>
                  <a:rPr lang="el-GR" sz="2400" dirty="0"/>
                  <a:t>α</a:t>
                </a:r>
                <a:r>
                  <a:rPr lang="en-US" sz="2400" dirty="0"/>
                  <a:t>) * 100% Confidence Interval Formula:</a:t>
                </a:r>
              </a:p>
              <a:p>
                <a:pPr>
                  <a:spcBef>
                    <a:spcPct val="20000"/>
                  </a:spcBef>
                  <a:buClr>
                    <a:srgbClr val="1C5696"/>
                  </a:buClr>
                  <a:buSzPct val="80000"/>
                  <a:buFont typeface="Arial" pitchFamily="34" charset="0"/>
                  <a:buChar char="•"/>
                </a:pPr>
                <a14:m>
                  <m:oMath xmlns:m="http://schemas.openxmlformats.org/officeDocument/2006/math">
                    <m:acc>
                      <m:accPr>
                        <m:chr m:val="̅"/>
                        <m:ctrlPr>
                          <a:rPr lang="en-US" sz="3200" i="1" smtClean="0">
                            <a:latin typeface="Cambria Math"/>
                          </a:rPr>
                        </m:ctrlPr>
                      </m:accPr>
                      <m:e>
                        <m:r>
                          <a:rPr lang="en-US" sz="3200" b="0" i="1" smtClean="0">
                            <a:latin typeface="Cambria Math"/>
                          </a:rPr>
                          <m:t>𝑥</m:t>
                        </m:r>
                      </m:e>
                    </m:acc>
                    <m:r>
                      <a:rPr lang="en-US" sz="3200" i="1" smtClean="0">
                        <a:latin typeface="Cambria Math"/>
                        <a:ea typeface="Cambria Math"/>
                      </a:rPr>
                      <m:t>±</m:t>
                    </m:r>
                    <m:sSup>
                      <m:sSupPr>
                        <m:ctrlPr>
                          <a:rPr lang="en-US" sz="3200" i="1" smtClean="0">
                            <a:latin typeface="Cambria Math"/>
                            <a:ea typeface="Cambria Math"/>
                          </a:rPr>
                        </m:ctrlPr>
                      </m:sSupPr>
                      <m:e>
                        <m:r>
                          <a:rPr lang="en-US" sz="3200" b="0" i="1" smtClean="0">
                            <a:latin typeface="Cambria Math"/>
                            <a:ea typeface="Cambria Math"/>
                          </a:rPr>
                          <m:t>𝑧</m:t>
                        </m:r>
                      </m:e>
                      <m:sup>
                        <m:r>
                          <a:rPr lang="en-US" sz="3200" b="0" i="1" smtClean="0">
                            <a:latin typeface="Cambria Math"/>
                            <a:ea typeface="Cambria Math"/>
                          </a:rPr>
                          <m:t>∗</m:t>
                        </m:r>
                      </m:sup>
                    </m:sSup>
                    <m:r>
                      <a:rPr lang="en-US" sz="3200" i="1">
                        <a:latin typeface="Cambria Math"/>
                        <a:ea typeface="Cambria Math"/>
                      </a:rPr>
                      <m:t>∙</m:t>
                    </m:r>
                    <m:f>
                      <m:fPr>
                        <m:ctrlPr>
                          <a:rPr lang="en-US" sz="3200" i="1" smtClean="0">
                            <a:latin typeface="Cambria Math"/>
                            <a:ea typeface="Cambria Math"/>
                          </a:rPr>
                        </m:ctrlPr>
                      </m:fPr>
                      <m:num>
                        <m:r>
                          <a:rPr lang="en-US" sz="3200" i="1" smtClean="0">
                            <a:latin typeface="Cambria Math"/>
                            <a:ea typeface="Cambria Math"/>
                          </a:rPr>
                          <m:t>𝜎</m:t>
                        </m:r>
                      </m:num>
                      <m:den>
                        <m:rad>
                          <m:radPr>
                            <m:degHide m:val="on"/>
                            <m:ctrlPr>
                              <a:rPr lang="en-US" sz="3200" i="1" smtClean="0">
                                <a:latin typeface="Cambria Math"/>
                                <a:ea typeface="Cambria Math"/>
                              </a:rPr>
                            </m:ctrlPr>
                          </m:radPr>
                          <m:deg/>
                          <m:e>
                            <m:r>
                              <a:rPr lang="en-US" sz="3200" b="0" i="1" smtClean="0">
                                <a:latin typeface="Cambria Math"/>
                                <a:ea typeface="Cambria Math"/>
                              </a:rPr>
                              <m:t>𝑛</m:t>
                            </m:r>
                          </m:e>
                        </m:rad>
                      </m:den>
                    </m:f>
                  </m:oMath>
                </a14:m>
                <a:endParaRPr lang="en-US" sz="3200" dirty="0" smtClean="0"/>
              </a:p>
              <a:p>
                <a:pPr>
                  <a:spcBef>
                    <a:spcPct val="20000"/>
                  </a:spcBef>
                  <a:buClr>
                    <a:srgbClr val="1C5696"/>
                  </a:buClr>
                  <a:buSzPct val="80000"/>
                </a:pPr>
                <a:r>
                  <a:rPr lang="en-US" sz="2400" dirty="0" smtClean="0"/>
                  <a:t>where</a:t>
                </a:r>
                <a:endParaRPr lang="en-US" sz="2400" dirty="0"/>
              </a:p>
              <a:p>
                <a:pPr>
                  <a:spcBef>
                    <a:spcPct val="20000"/>
                  </a:spcBef>
                  <a:buClr>
                    <a:srgbClr val="1C5696"/>
                  </a:buClr>
                  <a:buSzPct val="80000"/>
                  <a:buFont typeface="Arial" pitchFamily="34" charset="0"/>
                  <a:buChar char="•"/>
                </a:pPr>
                <a14:m>
                  <m:oMath xmlns:m="http://schemas.openxmlformats.org/officeDocument/2006/math">
                    <m:acc>
                      <m:accPr>
                        <m:chr m:val="̅"/>
                        <m:ctrlPr>
                          <a:rPr lang="en-US" sz="2400" i="1" smtClean="0">
                            <a:latin typeface="Cambria Math"/>
                          </a:rPr>
                        </m:ctrlPr>
                      </m:accPr>
                      <m:e>
                        <m:r>
                          <a:rPr lang="en-US" sz="2400" b="0" i="1" smtClean="0">
                            <a:latin typeface="Cambria Math"/>
                          </a:rPr>
                          <m:t>𝑥</m:t>
                        </m:r>
                      </m:e>
                    </m:acc>
                  </m:oMath>
                </a14:m>
                <a:r>
                  <a:rPr lang="en-US" sz="2400" dirty="0"/>
                  <a:t> </a:t>
                </a:r>
                <a:r>
                  <a:rPr lang="en-US" sz="2000" dirty="0"/>
                  <a:t>= Sample Mean (Point Estimate)</a:t>
                </a:r>
              </a:p>
              <a:p>
                <a:pPr>
                  <a:spcBef>
                    <a:spcPct val="20000"/>
                  </a:spcBef>
                  <a:buClr>
                    <a:srgbClr val="1C5696"/>
                  </a:buClr>
                  <a:buSzPct val="80000"/>
                  <a:buFont typeface="Arial" pitchFamily="34" charset="0"/>
                  <a:buChar char="•"/>
                </a:pPr>
                <a:r>
                  <a:rPr lang="en-US" sz="2000" dirty="0"/>
                  <a:t>z* = Critical Value (Applet) (</a:t>
                </a:r>
                <a:r>
                  <a:rPr lang="el-GR" sz="2000" dirty="0"/>
                  <a:t>α</a:t>
                </a:r>
                <a:r>
                  <a:rPr lang="en-US" sz="2000" dirty="0"/>
                  <a:t> is area outside of Confidence Interval)</a:t>
                </a:r>
              </a:p>
              <a:p>
                <a:pPr>
                  <a:spcBef>
                    <a:spcPct val="20000"/>
                  </a:spcBef>
                  <a:buClr>
                    <a:srgbClr val="1C5696"/>
                  </a:buClr>
                  <a:buSzPct val="80000"/>
                  <a:buFont typeface="Arial" pitchFamily="34" charset="0"/>
                  <a:buChar char="•"/>
                </a:pPr>
                <a:r>
                  <a:rPr lang="el-GR" sz="2000" dirty="0"/>
                  <a:t>σ</a:t>
                </a:r>
                <a:r>
                  <a:rPr lang="en-US" sz="2000" dirty="0"/>
                  <a:t> = Population Standard Deviation</a:t>
                </a:r>
              </a:p>
              <a:p>
                <a:pPr>
                  <a:spcBef>
                    <a:spcPct val="20000"/>
                  </a:spcBef>
                  <a:buClr>
                    <a:srgbClr val="1C5696"/>
                  </a:buClr>
                  <a:buSzPct val="80000"/>
                  <a:buFont typeface="Arial" pitchFamily="34" charset="0"/>
                  <a:buChar char="•"/>
                </a:pPr>
                <a:r>
                  <a:rPr lang="en-US" sz="2000" dirty="0"/>
                  <a:t>n = Sample Size</a:t>
                </a:r>
              </a:p>
              <a:p>
                <a:pPr>
                  <a:spcBef>
                    <a:spcPct val="20000"/>
                  </a:spcBef>
                  <a:buClr>
                    <a:srgbClr val="1C5696"/>
                  </a:buClr>
                  <a:buSzPct val="80000"/>
                  <a:buFont typeface="Arial" pitchFamily="34" charset="0"/>
                  <a:buChar char="•"/>
                </a:pPr>
                <a14:m>
                  <m:oMath xmlns:m="http://schemas.openxmlformats.org/officeDocument/2006/math">
                    <m:sSup>
                      <m:sSupPr>
                        <m:ctrlPr>
                          <a:rPr lang="en-US" sz="2000" i="1" smtClean="0">
                            <a:latin typeface="Cambria Math"/>
                            <a:ea typeface="Cambria Math"/>
                          </a:rPr>
                        </m:ctrlPr>
                      </m:sSupPr>
                      <m:e>
                        <m:r>
                          <a:rPr lang="en-US" sz="2000" b="0" i="1" smtClean="0">
                            <a:latin typeface="Cambria Math"/>
                            <a:ea typeface="Cambria Math"/>
                          </a:rPr>
                          <m:t>𝑧</m:t>
                        </m:r>
                      </m:e>
                      <m:sup>
                        <m:r>
                          <a:rPr lang="en-US" sz="2000" b="0" i="1" smtClean="0">
                            <a:latin typeface="Cambria Math"/>
                            <a:ea typeface="Cambria Math"/>
                          </a:rPr>
                          <m:t>∗</m:t>
                        </m:r>
                      </m:sup>
                    </m:sSup>
                    <m:r>
                      <a:rPr lang="en-US" sz="2000" i="1">
                        <a:latin typeface="Cambria Math"/>
                        <a:ea typeface="Cambria Math"/>
                      </a:rPr>
                      <m:t>∙</m:t>
                    </m:r>
                    <m:f>
                      <m:fPr>
                        <m:ctrlPr>
                          <a:rPr lang="en-US" sz="2000" i="1" smtClean="0">
                            <a:latin typeface="Cambria Math"/>
                            <a:ea typeface="Cambria Math"/>
                          </a:rPr>
                        </m:ctrlPr>
                      </m:fPr>
                      <m:num>
                        <m:r>
                          <a:rPr lang="en-US" sz="2000" i="1" smtClean="0">
                            <a:latin typeface="Cambria Math"/>
                            <a:ea typeface="Cambria Math"/>
                          </a:rPr>
                          <m:t>𝜎</m:t>
                        </m:r>
                      </m:num>
                      <m:den>
                        <m:rad>
                          <m:radPr>
                            <m:degHide m:val="on"/>
                            <m:ctrlPr>
                              <a:rPr lang="en-US" sz="2000" i="1" smtClean="0">
                                <a:latin typeface="Cambria Math"/>
                                <a:ea typeface="Cambria Math"/>
                              </a:rPr>
                            </m:ctrlPr>
                          </m:radPr>
                          <m:deg/>
                          <m:e>
                            <m:r>
                              <a:rPr lang="en-US" sz="2000" b="0" i="1" smtClean="0">
                                <a:latin typeface="Cambria Math"/>
                                <a:ea typeface="Cambria Math"/>
                              </a:rPr>
                              <m:t>𝑛</m:t>
                            </m:r>
                          </m:e>
                        </m:rad>
                      </m:den>
                    </m:f>
                  </m:oMath>
                </a14:m>
                <a:r>
                  <a:rPr lang="en-US" sz="2000" dirty="0" smtClean="0"/>
                  <a:t> </a:t>
                </a:r>
                <a:r>
                  <a:rPr lang="en-US" sz="2000" dirty="0"/>
                  <a:t>= Margin of Error</a:t>
                </a:r>
              </a:p>
              <a:p>
                <a:pPr>
                  <a:spcBef>
                    <a:spcPct val="20000"/>
                  </a:spcBef>
                  <a:buClr>
                    <a:srgbClr val="1C5696"/>
                  </a:buClr>
                  <a:buSzPct val="80000"/>
                </a:pPr>
                <a:endParaRPr lang="en-US" sz="2000" dirty="0"/>
              </a:p>
              <a:p>
                <a:pPr>
                  <a:spcBef>
                    <a:spcPct val="20000"/>
                  </a:spcBef>
                  <a:buClr>
                    <a:srgbClr val="1C5696"/>
                  </a:buClr>
                  <a:buSzPct val="80000"/>
                </a:pPr>
                <a:endParaRPr lang="en-US" sz="2000" dirty="0">
                  <a:solidFill>
                    <a:srgbClr val="79878B"/>
                  </a:solidFill>
                </a:endParaRPr>
              </a:p>
            </p:txBody>
          </p:sp>
        </mc:Choice>
        <mc:Fallback xmlns="">
          <p:sp>
            <p:nvSpPr>
              <p:cNvPr id="5123" name="Rectangle 3"/>
              <p:cNvSpPr txBox="1">
                <a:spLocks noRot="1" noChangeAspect="1" noMove="1" noResize="1" noEditPoints="1" noAdjustHandles="1" noChangeArrowheads="1" noChangeShapeType="1" noTextEdit="1"/>
              </p:cNvSpPr>
              <p:nvPr/>
            </p:nvSpPr>
            <p:spPr bwMode="auto">
              <a:xfrm>
                <a:off x="1295400" y="1295400"/>
                <a:ext cx="7467600" cy="3657600"/>
              </a:xfrm>
              <a:prstGeom prst="rect">
                <a:avLst/>
              </a:prstGeom>
              <a:blipFill rotWithShape="1">
                <a:blip r:embed="rId3"/>
                <a:stretch>
                  <a:fillRect l="-1306" t="-1167" b="-12167"/>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
        <p:nvSpPr>
          <p:cNvPr id="5132" name="TextBox 11"/>
          <p:cNvSpPr txBox="1">
            <a:spLocks noChangeArrowheads="1"/>
          </p:cNvSpPr>
          <p:nvPr/>
        </p:nvSpPr>
        <p:spPr bwMode="auto">
          <a:xfrm>
            <a:off x="6172200" y="5029200"/>
            <a:ext cx="2514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r>
              <a:rPr lang="en-US" sz="2000" b="1" dirty="0"/>
              <a:t>How realistic is the </a:t>
            </a:r>
            <a:r>
              <a:rPr lang="el-GR" sz="2000" b="1" dirty="0"/>
              <a:t>σ</a:t>
            </a:r>
            <a:r>
              <a:rPr lang="en-US" sz="2000" b="1" dirty="0"/>
              <a:t> being known? </a:t>
            </a:r>
          </a:p>
        </p:txBody>
      </p:sp>
      <p:cxnSp>
        <p:nvCxnSpPr>
          <p:cNvPr id="5127" name="Straight Arrow Connector 15"/>
          <p:cNvCxnSpPr>
            <a:cxnSpLocks noChangeShapeType="1"/>
            <a:stCxn id="5128" idx="1"/>
          </p:cNvCxnSpPr>
          <p:nvPr/>
        </p:nvCxnSpPr>
        <p:spPr bwMode="auto">
          <a:xfrm flipH="1">
            <a:off x="2057400" y="2676887"/>
            <a:ext cx="3761509" cy="828313"/>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pic>
        <p:nvPicPr>
          <p:cNvPr id="5128"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18909" y="2198255"/>
            <a:ext cx="3048000" cy="957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087382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32"/>
                                        </p:tgtEl>
                                        <p:attrNameLst>
                                          <p:attrName>style.visibility</p:attrName>
                                        </p:attrNameLst>
                                      </p:cBhvr>
                                      <p:to>
                                        <p:strVal val="visible"/>
                                      </p:to>
                                    </p:set>
                                    <p:anim calcmode="lin" valueType="num">
                                      <p:cBhvr additive="base">
                                        <p:cTn id="7" dur="500" fill="hold"/>
                                        <p:tgtEl>
                                          <p:spTgt spid="5132"/>
                                        </p:tgtEl>
                                        <p:attrNameLst>
                                          <p:attrName>ppt_x</p:attrName>
                                        </p:attrNameLst>
                                      </p:cBhvr>
                                      <p:tavLst>
                                        <p:tav tm="0">
                                          <p:val>
                                            <p:strVal val="#ppt_x"/>
                                          </p:val>
                                        </p:tav>
                                        <p:tav tm="100000">
                                          <p:val>
                                            <p:strVal val="#ppt_x"/>
                                          </p:val>
                                        </p:tav>
                                      </p:tavLst>
                                    </p:anim>
                                    <p:anim calcmode="lin" valueType="num">
                                      <p:cBhvr additive="base">
                                        <p:cTn id="8" dur="500" fill="hold"/>
                                        <p:tgtEl>
                                          <p:spTgt spid="51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idx="4294967295"/>
          </p:nvPr>
        </p:nvSpPr>
        <p:spPr/>
        <p:txBody>
          <a:bodyPr/>
          <a:lstStyle/>
          <a:p>
            <a:pPr marL="342900" indent="-342900">
              <a:spcBef>
                <a:spcPct val="20000"/>
              </a:spcBef>
            </a:pPr>
            <a:r>
              <a:rPr lang="en-US" smtClean="0"/>
              <a:t>Confidence Interval (σ unknown)</a:t>
            </a:r>
          </a:p>
        </p:txBody>
      </p:sp>
      <mc:AlternateContent xmlns:mc="http://schemas.openxmlformats.org/markup-compatibility/2006" xmlns:a14="http://schemas.microsoft.com/office/drawing/2010/main">
        <mc:Choice Requires="a14">
          <p:sp>
            <p:nvSpPr>
              <p:cNvPr id="6147" name="Rectangle 3"/>
              <p:cNvSpPr txBox="1">
                <a:spLocks noChangeArrowheads="1"/>
              </p:cNvSpPr>
              <p:nvPr/>
            </p:nvSpPr>
            <p:spPr bwMode="auto">
              <a:xfrm>
                <a:off x="1295400" y="1295400"/>
                <a:ext cx="7467600" cy="3048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a:spcBef>
                    <a:spcPct val="20000"/>
                  </a:spcBef>
                  <a:buClr>
                    <a:srgbClr val="1C5696"/>
                  </a:buClr>
                  <a:buSzPct val="80000"/>
                  <a:buFont typeface="Arial" pitchFamily="34" charset="0"/>
                  <a:buChar char="•"/>
                </a:pPr>
                <a:r>
                  <a:rPr lang="en-US" sz="2400" dirty="0" smtClean="0"/>
                  <a:t>(1-</a:t>
                </a:r>
                <a:r>
                  <a:rPr lang="el-GR" sz="2400" dirty="0"/>
                  <a:t>α</a:t>
                </a:r>
                <a:r>
                  <a:rPr lang="en-US" sz="2400" dirty="0"/>
                  <a:t>) * 100% Confidence Interval Formula</a:t>
                </a:r>
                <a:r>
                  <a:rPr lang="en-US" sz="2400" dirty="0" smtClean="0"/>
                  <a:t>:</a:t>
                </a:r>
                <a:endParaRPr lang="en-US" sz="2400" dirty="0"/>
              </a:p>
              <a:p>
                <a:pPr>
                  <a:spcBef>
                    <a:spcPct val="20000"/>
                  </a:spcBef>
                  <a:buClr>
                    <a:srgbClr val="1C5696"/>
                  </a:buClr>
                  <a:buSzPct val="80000"/>
                  <a:buFont typeface="Arial" pitchFamily="34" charset="0"/>
                  <a:buChar char="•"/>
                </a:pPr>
                <a14:m>
                  <m:oMath xmlns:m="http://schemas.openxmlformats.org/officeDocument/2006/math">
                    <m:acc>
                      <m:accPr>
                        <m:chr m:val="̅"/>
                        <m:ctrlPr>
                          <a:rPr lang="en-US" sz="3200" i="1" smtClean="0">
                            <a:latin typeface="Cambria Math"/>
                          </a:rPr>
                        </m:ctrlPr>
                      </m:accPr>
                      <m:e>
                        <m:r>
                          <a:rPr lang="en-US" sz="3200" b="0" i="1" smtClean="0">
                            <a:latin typeface="Cambria Math"/>
                          </a:rPr>
                          <m:t>𝑥</m:t>
                        </m:r>
                      </m:e>
                    </m:acc>
                    <m:r>
                      <a:rPr lang="en-US" sz="3200" i="1" smtClean="0">
                        <a:latin typeface="Cambria Math"/>
                        <a:ea typeface="Cambria Math"/>
                      </a:rPr>
                      <m:t>±</m:t>
                    </m:r>
                    <m:sSup>
                      <m:sSupPr>
                        <m:ctrlPr>
                          <a:rPr lang="en-US" sz="3200" i="1" smtClean="0">
                            <a:latin typeface="Cambria Math"/>
                            <a:ea typeface="Cambria Math"/>
                          </a:rPr>
                        </m:ctrlPr>
                      </m:sSupPr>
                      <m:e>
                        <m:r>
                          <a:rPr lang="en-US" sz="3200" b="0" i="1" smtClean="0">
                            <a:latin typeface="Cambria Math"/>
                            <a:ea typeface="Cambria Math"/>
                          </a:rPr>
                          <m:t>𝑡</m:t>
                        </m:r>
                      </m:e>
                      <m:sup>
                        <m:r>
                          <a:rPr lang="en-US" sz="3200" b="0" i="1" smtClean="0">
                            <a:latin typeface="Cambria Math"/>
                            <a:ea typeface="Cambria Math"/>
                          </a:rPr>
                          <m:t>∗</m:t>
                        </m:r>
                      </m:sup>
                    </m:sSup>
                    <m:r>
                      <a:rPr lang="en-US" sz="3200" i="1">
                        <a:latin typeface="Cambria Math"/>
                        <a:ea typeface="Cambria Math"/>
                      </a:rPr>
                      <m:t>∙</m:t>
                    </m:r>
                    <m:f>
                      <m:fPr>
                        <m:ctrlPr>
                          <a:rPr lang="en-US" sz="3200" i="1" smtClean="0">
                            <a:latin typeface="Cambria Math"/>
                            <a:ea typeface="Cambria Math"/>
                          </a:rPr>
                        </m:ctrlPr>
                      </m:fPr>
                      <m:num>
                        <m:r>
                          <a:rPr lang="en-US" sz="3200" b="0" i="1" smtClean="0">
                            <a:latin typeface="Cambria Math"/>
                            <a:ea typeface="Cambria Math"/>
                          </a:rPr>
                          <m:t>𝑠</m:t>
                        </m:r>
                      </m:num>
                      <m:den>
                        <m:rad>
                          <m:radPr>
                            <m:degHide m:val="on"/>
                            <m:ctrlPr>
                              <a:rPr lang="en-US" sz="3200" i="1" smtClean="0">
                                <a:latin typeface="Cambria Math"/>
                                <a:ea typeface="Cambria Math"/>
                              </a:rPr>
                            </m:ctrlPr>
                          </m:radPr>
                          <m:deg/>
                          <m:e>
                            <m:r>
                              <a:rPr lang="en-US" sz="3200" b="0" i="1" smtClean="0">
                                <a:latin typeface="Cambria Math"/>
                                <a:ea typeface="Cambria Math"/>
                              </a:rPr>
                              <m:t>𝑛</m:t>
                            </m:r>
                          </m:e>
                        </m:rad>
                      </m:den>
                    </m:f>
                  </m:oMath>
                </a14:m>
                <a:endParaRPr lang="en-US" sz="3200" dirty="0" smtClean="0"/>
              </a:p>
              <a:p>
                <a:pPr>
                  <a:spcBef>
                    <a:spcPct val="20000"/>
                  </a:spcBef>
                  <a:buClr>
                    <a:srgbClr val="1C5696"/>
                  </a:buClr>
                  <a:buSzPct val="80000"/>
                </a:pPr>
                <a:r>
                  <a:rPr lang="en-US" sz="2000" dirty="0" smtClean="0"/>
                  <a:t>where</a:t>
                </a:r>
                <a:endParaRPr lang="en-US" sz="2000" dirty="0"/>
              </a:p>
              <a:p>
                <a:pPr>
                  <a:spcBef>
                    <a:spcPct val="20000"/>
                  </a:spcBef>
                  <a:buClr>
                    <a:srgbClr val="1C5696"/>
                  </a:buClr>
                  <a:buSzPct val="80000"/>
                  <a:buFont typeface="Arial" pitchFamily="34" charset="0"/>
                  <a:buChar char="•"/>
                </a:pPr>
                <a14:m>
                  <m:oMath xmlns:m="http://schemas.openxmlformats.org/officeDocument/2006/math">
                    <m:acc>
                      <m:accPr>
                        <m:chr m:val="̅"/>
                        <m:ctrlPr>
                          <a:rPr lang="en-US" sz="2000" i="1" smtClean="0">
                            <a:latin typeface="Cambria Math"/>
                          </a:rPr>
                        </m:ctrlPr>
                      </m:accPr>
                      <m:e>
                        <m:r>
                          <a:rPr lang="en-US" sz="2000" b="0" i="1" smtClean="0">
                            <a:latin typeface="Cambria Math"/>
                          </a:rPr>
                          <m:t>𝑥</m:t>
                        </m:r>
                      </m:e>
                    </m:acc>
                  </m:oMath>
                </a14:m>
                <a:r>
                  <a:rPr lang="en-US" sz="2000" dirty="0"/>
                  <a:t> = Sample Mean (Point Estimate)</a:t>
                </a:r>
              </a:p>
              <a:p>
                <a:pPr>
                  <a:spcBef>
                    <a:spcPct val="20000"/>
                  </a:spcBef>
                  <a:buClr>
                    <a:srgbClr val="1C5696"/>
                  </a:buClr>
                  <a:buSzPct val="80000"/>
                  <a:buFont typeface="Arial" pitchFamily="34" charset="0"/>
                  <a:buChar char="•"/>
                </a:pPr>
                <a:r>
                  <a:rPr lang="en-US" sz="2000" dirty="0"/>
                  <a:t>t* = Critical Value </a:t>
                </a:r>
                <a:r>
                  <a:rPr lang="en-US" sz="2000" dirty="0" smtClean="0"/>
                  <a:t>– </a:t>
                </a:r>
                <a:r>
                  <a:rPr lang="en-US" sz="2000" i="1" dirty="0"/>
                  <a:t>with n-1 degrees of freedom</a:t>
                </a:r>
              </a:p>
              <a:p>
                <a:pPr>
                  <a:spcBef>
                    <a:spcPct val="20000"/>
                  </a:spcBef>
                  <a:buClr>
                    <a:srgbClr val="1C5696"/>
                  </a:buClr>
                  <a:buSzPct val="80000"/>
                  <a:buFont typeface="Arial" pitchFamily="34" charset="0"/>
                  <a:buChar char="•"/>
                </a:pPr>
                <a:r>
                  <a:rPr lang="en-US" sz="2000" dirty="0"/>
                  <a:t>s = Sample Standard Deviation</a:t>
                </a:r>
              </a:p>
              <a:p>
                <a:pPr>
                  <a:spcBef>
                    <a:spcPct val="20000"/>
                  </a:spcBef>
                  <a:buClr>
                    <a:srgbClr val="1C5696"/>
                  </a:buClr>
                  <a:buSzPct val="80000"/>
                  <a:buFont typeface="Arial" pitchFamily="34" charset="0"/>
                  <a:buChar char="•"/>
                </a:pPr>
                <a:r>
                  <a:rPr lang="en-US" sz="2000" dirty="0"/>
                  <a:t>n = Sample Size</a:t>
                </a:r>
              </a:p>
              <a:p>
                <a:pPr>
                  <a:spcBef>
                    <a:spcPct val="20000"/>
                  </a:spcBef>
                  <a:buClr>
                    <a:srgbClr val="1C5696"/>
                  </a:buClr>
                  <a:buSzPct val="80000"/>
                  <a:buFont typeface="Arial" pitchFamily="34" charset="0"/>
                  <a:buChar char="•"/>
                </a:pPr>
                <a:r>
                  <a:rPr lang="en-US" sz="2000" dirty="0"/>
                  <a:t>t* (s/</a:t>
                </a:r>
                <a:r>
                  <a:rPr lang="el-GR" sz="2000" dirty="0"/>
                  <a:t>√</a:t>
                </a:r>
                <a:r>
                  <a:rPr lang="en-US" sz="2000" dirty="0"/>
                  <a:t>n) = Margin of </a:t>
                </a:r>
                <a:r>
                  <a:rPr lang="en-US" sz="2000" dirty="0" smtClean="0"/>
                  <a:t>Error</a:t>
                </a:r>
              </a:p>
              <a:p>
                <a:pPr>
                  <a:spcBef>
                    <a:spcPct val="20000"/>
                  </a:spcBef>
                  <a:buClr>
                    <a:srgbClr val="1C5696"/>
                  </a:buClr>
                  <a:buSzPct val="80000"/>
                  <a:buFont typeface="Arial" pitchFamily="34" charset="0"/>
                  <a:buChar char="•"/>
                </a:pPr>
                <a:endParaRPr lang="en-US" sz="2000" i="1" dirty="0"/>
              </a:p>
              <a:p>
                <a:pPr>
                  <a:spcBef>
                    <a:spcPct val="20000"/>
                  </a:spcBef>
                  <a:buClr>
                    <a:srgbClr val="1C5696"/>
                  </a:buClr>
                  <a:buSzPct val="80000"/>
                  <a:buFont typeface="Arial" pitchFamily="34" charset="0"/>
                  <a:buChar char="•"/>
                </a:pPr>
                <a:r>
                  <a:rPr lang="en-US" sz="2000" i="1" dirty="0" smtClean="0"/>
                  <a:t>Note: we will use software to calculate the confidence interval for one mean, sigma unknown.</a:t>
                </a:r>
                <a:endParaRPr lang="en-US" sz="2000" i="1" dirty="0"/>
              </a:p>
              <a:p>
                <a:pPr>
                  <a:spcBef>
                    <a:spcPct val="20000"/>
                  </a:spcBef>
                  <a:buClr>
                    <a:srgbClr val="1C5696"/>
                  </a:buClr>
                  <a:buSzPct val="80000"/>
                </a:pPr>
                <a:endParaRPr lang="en-US" sz="2000" dirty="0"/>
              </a:p>
              <a:p>
                <a:pPr>
                  <a:spcBef>
                    <a:spcPct val="20000"/>
                  </a:spcBef>
                  <a:buClr>
                    <a:srgbClr val="1C5696"/>
                  </a:buClr>
                  <a:buSzPct val="80000"/>
                </a:pPr>
                <a:endParaRPr lang="en-US" sz="2000" dirty="0">
                  <a:solidFill>
                    <a:srgbClr val="79878B"/>
                  </a:solidFill>
                </a:endParaRPr>
              </a:p>
            </p:txBody>
          </p:sp>
        </mc:Choice>
        <mc:Fallback xmlns="">
          <p:sp>
            <p:nvSpPr>
              <p:cNvPr id="6147" name="Rectangle 3"/>
              <p:cNvSpPr txBox="1">
                <a:spLocks noRot="1" noChangeAspect="1" noMove="1" noResize="1" noEditPoints="1" noAdjustHandles="1" noChangeArrowheads="1" noChangeShapeType="1" noTextEdit="1"/>
              </p:cNvSpPr>
              <p:nvPr/>
            </p:nvSpPr>
            <p:spPr bwMode="auto">
              <a:xfrm>
                <a:off x="1295400" y="1295400"/>
                <a:ext cx="7467600" cy="3048000"/>
              </a:xfrm>
              <a:prstGeom prst="rect">
                <a:avLst/>
              </a:prstGeom>
              <a:blipFill rotWithShape="1">
                <a:blip r:embed="rId3"/>
                <a:stretch>
                  <a:fillRect l="-898" t="-1400" r="-1143" b="-52000"/>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Tree>
    <p:extLst>
      <p:ext uri="{BB962C8B-B14F-4D97-AF65-F5344CB8AC3E}">
        <p14:creationId xmlns:p14="http://schemas.microsoft.com/office/powerpoint/2010/main" val="12728284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idx="4294967295"/>
          </p:nvPr>
        </p:nvSpPr>
        <p:spPr/>
        <p:txBody>
          <a:bodyPr/>
          <a:lstStyle/>
          <a:p>
            <a:pPr marL="342900" indent="-342900">
              <a:spcBef>
                <a:spcPct val="20000"/>
              </a:spcBef>
            </a:pPr>
            <a:r>
              <a:rPr lang="en-US" smtClean="0"/>
              <a:t>Confidence Interval (Example)</a:t>
            </a:r>
          </a:p>
        </p:txBody>
      </p:sp>
      <p:sp>
        <p:nvSpPr>
          <p:cNvPr id="7171" name="Rectangle 3"/>
          <p:cNvSpPr txBox="1">
            <a:spLocks noChangeArrowheads="1"/>
          </p:cNvSpPr>
          <p:nvPr/>
        </p:nvSpPr>
        <p:spPr bwMode="auto">
          <a:xfrm>
            <a:off x="0" y="1219200"/>
            <a:ext cx="6781800" cy="5410200"/>
          </a:xfrm>
          <a:prstGeom prst="rect">
            <a:avLst/>
          </a:prstGeom>
          <a:noFill/>
          <a:ln w="9525">
            <a:noFill/>
            <a:miter lim="800000"/>
            <a:headEnd/>
            <a:tailEnd/>
          </a:ln>
        </p:spPr>
        <p:txBody>
          <a:bodyPr/>
          <a:lstStyle/>
          <a:p>
            <a:pPr eaLnBrk="1" hangingPunct="1"/>
            <a:r>
              <a:rPr lang="en-US" sz="2000" dirty="0" smtClean="0"/>
              <a:t>Construct and interpret a 90% and a 95% confidence interval of the population mean of body temperatures based on a random sample of 148 subjects.</a:t>
            </a:r>
            <a:endParaRPr lang="en-US" sz="2000" dirty="0"/>
          </a:p>
          <a:p>
            <a:pPr eaLnBrk="1" hangingPunct="1"/>
            <a:endParaRPr lang="en-US" sz="2000" dirty="0">
              <a:solidFill>
                <a:prstClr val="black"/>
              </a:solidFill>
              <a:cs typeface="Arial" pitchFamily="34" charset="0"/>
            </a:endParaRPr>
          </a:p>
          <a:p>
            <a:pPr eaLnBrk="1" hangingPunct="1"/>
            <a:r>
              <a:rPr lang="en-US" sz="2000" b="1" dirty="0" smtClean="0">
                <a:solidFill>
                  <a:prstClr val="black"/>
                </a:solidFill>
                <a:cs typeface="Arial" pitchFamily="34" charset="0"/>
              </a:rPr>
              <a:t>Use </a:t>
            </a:r>
            <a:r>
              <a:rPr lang="en-US" sz="2000" b="1" dirty="0">
                <a:solidFill>
                  <a:prstClr val="black"/>
                </a:solidFill>
                <a:cs typeface="Arial" pitchFamily="34" charset="0"/>
              </a:rPr>
              <a:t>Software (SPSS or Excel)</a:t>
            </a:r>
          </a:p>
          <a:p>
            <a:pPr eaLnBrk="1" hangingPunct="1">
              <a:buFont typeface="Arial" pitchFamily="34" charset="0"/>
              <a:buAutoNum type="arabicPeriod"/>
            </a:pPr>
            <a:endParaRPr lang="en-US" sz="2000" dirty="0">
              <a:solidFill>
                <a:prstClr val="black"/>
              </a:solidFill>
              <a:cs typeface="Arial" pitchFamily="34" charset="0"/>
            </a:endParaRPr>
          </a:p>
          <a:p>
            <a:r>
              <a:rPr lang="en-US" sz="2000" dirty="0">
                <a:solidFill>
                  <a:prstClr val="black"/>
                </a:solidFill>
                <a:cs typeface="Arial" pitchFamily="34" charset="0"/>
              </a:rPr>
              <a:t>We are </a:t>
            </a:r>
            <a:r>
              <a:rPr lang="en-US" sz="2000" dirty="0" smtClean="0">
                <a:solidFill>
                  <a:prstClr val="black"/>
                </a:solidFill>
                <a:cs typeface="Arial" pitchFamily="34" charset="0"/>
              </a:rPr>
              <a:t>90% </a:t>
            </a:r>
            <a:r>
              <a:rPr lang="en-US" sz="2000" dirty="0">
                <a:solidFill>
                  <a:prstClr val="black"/>
                </a:solidFill>
                <a:cs typeface="Arial" pitchFamily="34" charset="0"/>
              </a:rPr>
              <a:t>confident that the true mean body temperature is between </a:t>
            </a:r>
            <a:r>
              <a:rPr lang="en-US" sz="2000" dirty="0" smtClean="0">
                <a:solidFill>
                  <a:prstClr val="black"/>
                </a:solidFill>
                <a:cs typeface="Arial" pitchFamily="34" charset="0"/>
              </a:rPr>
              <a:t>98.13 </a:t>
            </a:r>
            <a:r>
              <a:rPr lang="en-US" sz="2000" dirty="0">
                <a:solidFill>
                  <a:prstClr val="black"/>
                </a:solidFill>
                <a:cs typeface="Arial" pitchFamily="34" charset="0"/>
              </a:rPr>
              <a:t>and </a:t>
            </a:r>
            <a:r>
              <a:rPr lang="en-US" sz="2000" dirty="0" smtClean="0">
                <a:solidFill>
                  <a:prstClr val="black"/>
                </a:solidFill>
                <a:cs typeface="Arial" pitchFamily="34" charset="0"/>
              </a:rPr>
              <a:t>98.34 </a:t>
            </a:r>
            <a:r>
              <a:rPr lang="en-US" sz="2000" dirty="0">
                <a:solidFill>
                  <a:prstClr val="black"/>
                </a:solidFill>
                <a:cs typeface="Arial" pitchFamily="34" charset="0"/>
              </a:rPr>
              <a:t>degrees</a:t>
            </a:r>
            <a:r>
              <a:rPr lang="en-US" sz="2000" dirty="0" smtClean="0">
                <a:solidFill>
                  <a:prstClr val="black"/>
                </a:solidFill>
                <a:cs typeface="Arial" pitchFamily="34" charset="0"/>
              </a:rPr>
              <a:t>.</a:t>
            </a:r>
          </a:p>
          <a:p>
            <a:pPr eaLnBrk="1" hangingPunct="1"/>
            <a:endParaRPr lang="en-US" sz="2000" dirty="0">
              <a:solidFill>
                <a:prstClr val="black"/>
              </a:solidFill>
              <a:cs typeface="Arial" pitchFamily="34" charset="0"/>
            </a:endParaRPr>
          </a:p>
          <a:p>
            <a:pPr eaLnBrk="1" hangingPunct="1"/>
            <a:r>
              <a:rPr lang="en-US" sz="2000" dirty="0" smtClean="0">
                <a:solidFill>
                  <a:prstClr val="black"/>
                </a:solidFill>
                <a:cs typeface="Arial" pitchFamily="34" charset="0"/>
              </a:rPr>
              <a:t>We are 95% confident that the true mean body temperature is between </a:t>
            </a:r>
            <a:r>
              <a:rPr lang="en-US" sz="2000" dirty="0" smtClean="0">
                <a:solidFill>
                  <a:prstClr val="black"/>
                </a:solidFill>
                <a:cs typeface="Arial" pitchFamily="34" charset="0"/>
              </a:rPr>
              <a:t>98.12 </a:t>
            </a:r>
            <a:r>
              <a:rPr lang="en-US" sz="2000" dirty="0" smtClean="0">
                <a:solidFill>
                  <a:prstClr val="black"/>
                </a:solidFill>
                <a:cs typeface="Arial" pitchFamily="34" charset="0"/>
              </a:rPr>
              <a:t>and 98.35 degrees.</a:t>
            </a:r>
          </a:p>
          <a:p>
            <a:pPr eaLnBrk="1" hangingPunct="1"/>
            <a:endParaRPr lang="en-US" sz="2000" dirty="0" smtClean="0">
              <a:solidFill>
                <a:prstClr val="black"/>
              </a:solidFill>
              <a:cs typeface="Arial" pitchFamily="34" charset="0"/>
            </a:endParaRPr>
          </a:p>
          <a:p>
            <a:pPr eaLnBrk="1" hangingPunct="1"/>
            <a:r>
              <a:rPr lang="en-US" sz="2000" dirty="0" smtClean="0">
                <a:solidFill>
                  <a:prstClr val="black"/>
                </a:solidFill>
                <a:cs typeface="Arial" pitchFamily="34" charset="0"/>
              </a:rPr>
              <a:t>What happens to the width of the confidence interval when the level of confidence goes up?</a:t>
            </a:r>
          </a:p>
          <a:p>
            <a:pPr eaLnBrk="1" hangingPunct="1"/>
            <a:r>
              <a:rPr lang="en-US" sz="2000" b="1" dirty="0" smtClean="0">
                <a:solidFill>
                  <a:prstClr val="black"/>
                </a:solidFill>
                <a:cs typeface="Arial" pitchFamily="34" charset="0"/>
              </a:rPr>
              <a:t>The width of the confidence interval increases</a:t>
            </a:r>
            <a:endParaRPr lang="en-US" sz="2000" b="1" dirty="0">
              <a:cs typeface="Arial" pitchFamily="34" charset="0"/>
            </a:endParaRPr>
          </a:p>
          <a:p>
            <a:pPr marL="342900" indent="-342900" eaLnBrk="0" hangingPunct="0">
              <a:spcBef>
                <a:spcPct val="20000"/>
              </a:spcBef>
              <a:buClr>
                <a:srgbClr val="1C5696"/>
              </a:buClr>
              <a:buSzPct val="80000"/>
              <a:defRPr/>
            </a:pPr>
            <a:endParaRPr lang="en-US" sz="2000" dirty="0">
              <a:cs typeface="Arial" pitchFamily="34" charset="0"/>
            </a:endParaRPr>
          </a:p>
          <a:p>
            <a:pPr marL="342900" indent="-342900" eaLnBrk="0" hangingPunct="0">
              <a:spcBef>
                <a:spcPct val="20000"/>
              </a:spcBef>
              <a:buClr>
                <a:srgbClr val="1C5696"/>
              </a:buClr>
              <a:buSzPct val="80000"/>
              <a:defRPr/>
            </a:pPr>
            <a:endParaRPr lang="en-US" sz="2000" dirty="0">
              <a:solidFill>
                <a:srgbClr val="79878B"/>
              </a:solidFill>
              <a:cs typeface="Arial" pitchFamily="34" charset="0"/>
            </a:endParaRPr>
          </a:p>
        </p:txBody>
      </p:sp>
      <mc:AlternateContent xmlns:mc="http://schemas.openxmlformats.org/markup-compatibility/2006" xmlns:a14="http://schemas.microsoft.com/office/drawing/2010/main">
        <mc:Choice Requires="a14">
          <p:sp>
            <p:nvSpPr>
              <p:cNvPr id="13318" name="Rectangle 5"/>
              <p:cNvSpPr>
                <a:spLocks noChangeArrowheads="1"/>
              </p:cNvSpPr>
              <p:nvPr/>
            </p:nvSpPr>
            <p:spPr bwMode="auto">
              <a:xfrm>
                <a:off x="6781800" y="4419600"/>
                <a:ext cx="1774717" cy="71147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r>
                  <a:rPr lang="en-US" dirty="0"/>
                  <a:t> </a:t>
                </a:r>
                <a14:m>
                  <m:oMath xmlns:m="http://schemas.openxmlformats.org/officeDocument/2006/math">
                    <m:acc>
                      <m:accPr>
                        <m:chr m:val="̅"/>
                        <m:ctrlPr>
                          <a:rPr lang="en-US" sz="2800" i="1" smtClean="0">
                            <a:latin typeface="Cambria Math"/>
                          </a:rPr>
                        </m:ctrlPr>
                      </m:accPr>
                      <m:e>
                        <m:r>
                          <a:rPr lang="en-US" sz="2800" b="0" i="1" smtClean="0">
                            <a:latin typeface="Cambria Math"/>
                          </a:rPr>
                          <m:t>𝑥</m:t>
                        </m:r>
                      </m:e>
                    </m:acc>
                    <m:r>
                      <a:rPr lang="en-US" sz="2800" i="1" smtClean="0">
                        <a:latin typeface="Cambria Math"/>
                        <a:ea typeface="Cambria Math"/>
                      </a:rPr>
                      <m:t>±</m:t>
                    </m:r>
                    <m:sSup>
                      <m:sSupPr>
                        <m:ctrlPr>
                          <a:rPr lang="en-US" sz="2800" i="1" smtClean="0">
                            <a:latin typeface="Cambria Math"/>
                            <a:ea typeface="Cambria Math"/>
                          </a:rPr>
                        </m:ctrlPr>
                      </m:sSupPr>
                      <m:e>
                        <m:r>
                          <a:rPr lang="en-US" sz="2800" b="0" i="1" smtClean="0">
                            <a:latin typeface="Cambria Math"/>
                            <a:ea typeface="Cambria Math"/>
                          </a:rPr>
                          <m:t>𝑡</m:t>
                        </m:r>
                      </m:e>
                      <m:sup>
                        <m:r>
                          <a:rPr lang="en-US" sz="2800" b="0" i="1" smtClean="0">
                            <a:latin typeface="Cambria Math"/>
                            <a:ea typeface="Cambria Math"/>
                          </a:rPr>
                          <m:t>∗</m:t>
                        </m:r>
                      </m:sup>
                    </m:sSup>
                    <m:r>
                      <a:rPr lang="en-US" sz="2800" i="1">
                        <a:latin typeface="Cambria Math"/>
                        <a:ea typeface="Cambria Math"/>
                      </a:rPr>
                      <m:t>∙</m:t>
                    </m:r>
                    <m:f>
                      <m:fPr>
                        <m:ctrlPr>
                          <a:rPr lang="en-US" sz="2800" i="1" smtClean="0">
                            <a:latin typeface="Cambria Math"/>
                            <a:ea typeface="Cambria Math"/>
                          </a:rPr>
                        </m:ctrlPr>
                      </m:fPr>
                      <m:num>
                        <m:r>
                          <a:rPr lang="en-US" sz="2800" b="0" i="1" smtClean="0">
                            <a:latin typeface="Cambria Math"/>
                            <a:ea typeface="Cambria Math"/>
                          </a:rPr>
                          <m:t>𝑠</m:t>
                        </m:r>
                      </m:num>
                      <m:den>
                        <m:rad>
                          <m:radPr>
                            <m:degHide m:val="on"/>
                            <m:ctrlPr>
                              <a:rPr lang="en-US" sz="2800" i="1" smtClean="0">
                                <a:latin typeface="Cambria Math"/>
                                <a:ea typeface="Cambria Math"/>
                              </a:rPr>
                            </m:ctrlPr>
                          </m:radPr>
                          <m:deg/>
                          <m:e>
                            <m:r>
                              <a:rPr lang="en-US" sz="2800" b="0" i="1" smtClean="0">
                                <a:latin typeface="Cambria Math"/>
                                <a:ea typeface="Cambria Math"/>
                              </a:rPr>
                              <m:t>𝑛</m:t>
                            </m:r>
                          </m:e>
                        </m:rad>
                      </m:den>
                    </m:f>
                  </m:oMath>
                </a14:m>
                <a:endParaRPr lang="en-US" sz="2800" dirty="0"/>
              </a:p>
            </p:txBody>
          </p:sp>
        </mc:Choice>
        <mc:Fallback xmlns="">
          <p:sp>
            <p:nvSpPr>
              <p:cNvPr id="13318" name="Rectangle 5"/>
              <p:cNvSpPr>
                <a:spLocks noRot="1" noChangeAspect="1" noMove="1" noResize="1" noEditPoints="1" noAdjustHandles="1" noChangeArrowheads="1" noChangeShapeType="1" noTextEdit="1"/>
              </p:cNvSpPr>
              <p:nvPr/>
            </p:nvSpPr>
            <p:spPr bwMode="auto">
              <a:xfrm>
                <a:off x="6781800" y="4419600"/>
                <a:ext cx="1774717" cy="711477"/>
              </a:xfrm>
              <a:prstGeom prst="rect">
                <a:avLst/>
              </a:prstGeom>
              <a:blipFill rotWithShape="1">
                <a:blip r:embed="rId5"/>
                <a:stretch>
                  <a:fillRect/>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Tree>
    <p:extLst>
      <p:ext uri="{BB962C8B-B14F-4D97-AF65-F5344CB8AC3E}">
        <p14:creationId xmlns:p14="http://schemas.microsoft.com/office/powerpoint/2010/main" val="6526486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idx="4294967295"/>
          </p:nvPr>
        </p:nvSpPr>
        <p:spPr/>
        <p:txBody>
          <a:bodyPr/>
          <a:lstStyle/>
          <a:p>
            <a:pPr marL="342900" indent="-342900">
              <a:spcBef>
                <a:spcPct val="20000"/>
              </a:spcBef>
            </a:pPr>
            <a:r>
              <a:rPr lang="en-US" smtClean="0"/>
              <a:t>Confidence Interval (Example 2)</a:t>
            </a:r>
          </a:p>
        </p:txBody>
      </p:sp>
      <p:sp>
        <p:nvSpPr>
          <p:cNvPr id="15363" name="Rectangle 3"/>
          <p:cNvSpPr txBox="1">
            <a:spLocks noChangeArrowheads="1"/>
          </p:cNvSpPr>
          <p:nvPr/>
        </p:nvSpPr>
        <p:spPr bwMode="auto">
          <a:xfrm>
            <a:off x="228600" y="1219200"/>
            <a:ext cx="87630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r>
              <a:rPr lang="en-US" sz="2000" dirty="0" smtClean="0"/>
              <a:t>The </a:t>
            </a:r>
            <a:r>
              <a:rPr lang="en-US" sz="2000" dirty="0"/>
              <a:t>birth weight of a child is an important indicator of their neonatal health. It is important that pediatric health care providers track changes in the birth weights over time. Construct and interpret a </a:t>
            </a:r>
            <a:r>
              <a:rPr lang="en-US" sz="2000" dirty="0" smtClean="0"/>
              <a:t>95% </a:t>
            </a:r>
            <a:r>
              <a:rPr lang="en-US" sz="2000" dirty="0"/>
              <a:t>and a </a:t>
            </a:r>
            <a:r>
              <a:rPr lang="en-US" sz="2000" dirty="0" smtClean="0"/>
              <a:t>99% </a:t>
            </a:r>
            <a:r>
              <a:rPr lang="en-US" sz="2000" dirty="0"/>
              <a:t>confidence </a:t>
            </a:r>
            <a:r>
              <a:rPr lang="en-US" sz="2000" dirty="0" smtClean="0"/>
              <a:t>interval for birth weight.</a:t>
            </a:r>
          </a:p>
          <a:p>
            <a:pPr eaLnBrk="1" hangingPunct="1"/>
            <a:endParaRPr lang="en-US" sz="2000" dirty="0"/>
          </a:p>
          <a:p>
            <a:pPr eaLnBrk="1" hangingPunct="1"/>
            <a:r>
              <a:rPr lang="en-US" sz="2000" b="1" dirty="0" smtClean="0">
                <a:solidFill>
                  <a:prstClr val="black"/>
                </a:solidFill>
                <a:cs typeface="Arial" pitchFamily="34" charset="0"/>
              </a:rPr>
              <a:t>Use </a:t>
            </a:r>
            <a:r>
              <a:rPr lang="en-US" sz="2000" b="1" dirty="0">
                <a:solidFill>
                  <a:prstClr val="black"/>
                </a:solidFill>
                <a:cs typeface="Arial" pitchFamily="34" charset="0"/>
              </a:rPr>
              <a:t>Software (SPSS or Excel)</a:t>
            </a:r>
          </a:p>
          <a:p>
            <a:pPr eaLnBrk="1" hangingPunct="1">
              <a:buFont typeface="Arial" pitchFamily="34" charset="0"/>
              <a:buAutoNum type="arabicPeriod"/>
            </a:pPr>
            <a:endParaRPr lang="en-US" sz="2000" dirty="0">
              <a:solidFill>
                <a:prstClr val="black"/>
              </a:solidFill>
              <a:cs typeface="Arial" pitchFamily="34" charset="0"/>
            </a:endParaRPr>
          </a:p>
          <a:p>
            <a:r>
              <a:rPr lang="en-US" sz="2000" dirty="0">
                <a:solidFill>
                  <a:prstClr val="black"/>
                </a:solidFill>
                <a:cs typeface="Arial" pitchFamily="34" charset="0"/>
              </a:rPr>
              <a:t>We are </a:t>
            </a:r>
            <a:r>
              <a:rPr lang="en-US" sz="2000" dirty="0" smtClean="0">
                <a:solidFill>
                  <a:prstClr val="black"/>
                </a:solidFill>
                <a:cs typeface="Arial" pitchFamily="34" charset="0"/>
              </a:rPr>
              <a:t>95% </a:t>
            </a:r>
            <a:r>
              <a:rPr lang="en-US" sz="2000" dirty="0">
                <a:solidFill>
                  <a:prstClr val="black"/>
                </a:solidFill>
                <a:cs typeface="Arial" pitchFamily="34" charset="0"/>
              </a:rPr>
              <a:t>confident that the true mean </a:t>
            </a:r>
            <a:r>
              <a:rPr lang="en-US" sz="2000" dirty="0" smtClean="0">
                <a:solidFill>
                  <a:prstClr val="black"/>
                </a:solidFill>
                <a:cs typeface="Arial" pitchFamily="34" charset="0"/>
              </a:rPr>
              <a:t>birth weight is </a:t>
            </a:r>
            <a:r>
              <a:rPr lang="en-US" sz="2000" dirty="0">
                <a:solidFill>
                  <a:prstClr val="black"/>
                </a:solidFill>
                <a:cs typeface="Arial" pitchFamily="34" charset="0"/>
              </a:rPr>
              <a:t>between </a:t>
            </a:r>
            <a:r>
              <a:rPr lang="en-US" sz="2000" dirty="0" smtClean="0">
                <a:solidFill>
                  <a:prstClr val="black"/>
                </a:solidFill>
                <a:cs typeface="Arial" pitchFamily="34" charset="0"/>
              </a:rPr>
              <a:t>3115.42 </a:t>
            </a:r>
            <a:r>
              <a:rPr lang="en-US" sz="2000" dirty="0">
                <a:solidFill>
                  <a:prstClr val="black"/>
                </a:solidFill>
                <a:cs typeface="Arial" pitchFamily="34" charset="0"/>
              </a:rPr>
              <a:t>and </a:t>
            </a:r>
            <a:r>
              <a:rPr lang="en-US" sz="2000" dirty="0" smtClean="0">
                <a:solidFill>
                  <a:prstClr val="black"/>
                </a:solidFill>
                <a:cs typeface="Arial" pitchFamily="34" charset="0"/>
              </a:rPr>
              <a:t>3436.49 grams</a:t>
            </a:r>
            <a:r>
              <a:rPr lang="en-US" sz="2000" dirty="0">
                <a:solidFill>
                  <a:prstClr val="black"/>
                </a:solidFill>
                <a:cs typeface="Arial" pitchFamily="34" charset="0"/>
              </a:rPr>
              <a:t>.</a:t>
            </a:r>
          </a:p>
          <a:p>
            <a:pPr eaLnBrk="1" hangingPunct="1"/>
            <a:endParaRPr lang="en-US" sz="2000" dirty="0">
              <a:solidFill>
                <a:prstClr val="black"/>
              </a:solidFill>
              <a:cs typeface="Arial" pitchFamily="34" charset="0"/>
            </a:endParaRPr>
          </a:p>
          <a:p>
            <a:pPr eaLnBrk="1" hangingPunct="1"/>
            <a:r>
              <a:rPr lang="en-US" sz="2000" dirty="0">
                <a:solidFill>
                  <a:prstClr val="black"/>
                </a:solidFill>
                <a:cs typeface="Arial" pitchFamily="34" charset="0"/>
              </a:rPr>
              <a:t>We are </a:t>
            </a:r>
            <a:r>
              <a:rPr lang="en-US" sz="2000" dirty="0" smtClean="0">
                <a:solidFill>
                  <a:prstClr val="black"/>
                </a:solidFill>
                <a:cs typeface="Arial" pitchFamily="34" charset="0"/>
              </a:rPr>
              <a:t>99% </a:t>
            </a:r>
            <a:r>
              <a:rPr lang="en-US" sz="2000" dirty="0">
                <a:solidFill>
                  <a:prstClr val="black"/>
                </a:solidFill>
                <a:cs typeface="Arial" pitchFamily="34" charset="0"/>
              </a:rPr>
              <a:t>confident that the true mean birth weight </a:t>
            </a:r>
            <a:r>
              <a:rPr lang="en-US" sz="2000" dirty="0" smtClean="0">
                <a:solidFill>
                  <a:prstClr val="black"/>
                </a:solidFill>
                <a:cs typeface="Arial" pitchFamily="34" charset="0"/>
              </a:rPr>
              <a:t>is </a:t>
            </a:r>
            <a:r>
              <a:rPr lang="en-US" sz="2000" dirty="0">
                <a:solidFill>
                  <a:prstClr val="black"/>
                </a:solidFill>
                <a:cs typeface="Arial" pitchFamily="34" charset="0"/>
              </a:rPr>
              <a:t>between </a:t>
            </a:r>
            <a:r>
              <a:rPr lang="en-US" sz="2000" dirty="0" smtClean="0">
                <a:solidFill>
                  <a:prstClr val="black"/>
                </a:solidFill>
                <a:cs typeface="Arial" pitchFamily="34" charset="0"/>
              </a:rPr>
              <a:t>3061.41 </a:t>
            </a:r>
            <a:r>
              <a:rPr lang="en-US" sz="2000" dirty="0">
                <a:solidFill>
                  <a:prstClr val="black"/>
                </a:solidFill>
                <a:cs typeface="Arial" pitchFamily="34" charset="0"/>
              </a:rPr>
              <a:t>and </a:t>
            </a:r>
            <a:r>
              <a:rPr lang="en-US" sz="2000" dirty="0" smtClean="0">
                <a:solidFill>
                  <a:prstClr val="black"/>
                </a:solidFill>
                <a:cs typeface="Arial" pitchFamily="34" charset="0"/>
              </a:rPr>
              <a:t>3490.50 </a:t>
            </a:r>
            <a:r>
              <a:rPr lang="en-US" sz="2000" dirty="0">
                <a:solidFill>
                  <a:prstClr val="black"/>
                </a:solidFill>
                <a:cs typeface="Arial" pitchFamily="34" charset="0"/>
              </a:rPr>
              <a:t>grams</a:t>
            </a:r>
            <a:r>
              <a:rPr lang="en-US" sz="2000" dirty="0" smtClean="0">
                <a:solidFill>
                  <a:prstClr val="black"/>
                </a:solidFill>
                <a:cs typeface="Arial" pitchFamily="34" charset="0"/>
              </a:rPr>
              <a:t>.</a:t>
            </a:r>
            <a:endParaRPr lang="en-US" sz="2000" dirty="0">
              <a:solidFill>
                <a:prstClr val="black"/>
              </a:solidFill>
              <a:cs typeface="Arial" pitchFamily="34" charset="0"/>
            </a:endParaRPr>
          </a:p>
          <a:p>
            <a:pPr eaLnBrk="1" hangingPunct="1"/>
            <a:endParaRPr lang="en-US" sz="2000" dirty="0">
              <a:solidFill>
                <a:prstClr val="black"/>
              </a:solidFill>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additive="base">
                                        <p:cTn id="7" dur="5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3">
                                            <p:txEl>
                                              <p:pRg st="2" end="2"/>
                                            </p:txEl>
                                          </p:spTgt>
                                        </p:tgtEl>
                                        <p:attrNameLst>
                                          <p:attrName>style.visibility</p:attrName>
                                        </p:attrNameLst>
                                      </p:cBhvr>
                                      <p:to>
                                        <p:strVal val="visible"/>
                                      </p:to>
                                    </p:set>
                                    <p:anim calcmode="lin" valueType="num">
                                      <p:cBhvr additive="base">
                                        <p:cTn id="13" dur="5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363">
                                            <p:txEl>
                                              <p:pRg st="4" end="4"/>
                                            </p:txEl>
                                          </p:spTgt>
                                        </p:tgtEl>
                                        <p:attrNameLst>
                                          <p:attrName>style.visibility</p:attrName>
                                        </p:attrNameLst>
                                      </p:cBhvr>
                                      <p:to>
                                        <p:strVal val="visible"/>
                                      </p:to>
                                    </p:set>
                                    <p:anim calcmode="lin" valueType="num">
                                      <p:cBhvr additive="base">
                                        <p:cTn id="19" dur="5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363">
                                            <p:txEl>
                                              <p:pRg st="6" end="6"/>
                                            </p:txEl>
                                          </p:spTgt>
                                        </p:tgtEl>
                                        <p:attrNameLst>
                                          <p:attrName>style.visibility</p:attrName>
                                        </p:attrNameLst>
                                      </p:cBhvr>
                                      <p:to>
                                        <p:strVal val="visible"/>
                                      </p:to>
                                    </p:set>
                                    <p:anim calcmode="lin" valueType="num">
                                      <p:cBhvr additive="base">
                                        <p:cTn id="25" dur="500" fill="hold"/>
                                        <p:tgtEl>
                                          <p:spTgt spid="1536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36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a:xfrm>
            <a:off x="1905000" y="228600"/>
            <a:ext cx="6858000" cy="685800"/>
          </a:xfrm>
        </p:spPr>
        <p:txBody>
          <a:bodyPr/>
          <a:lstStyle/>
          <a:p>
            <a:pPr marL="342900" indent="-342900">
              <a:spcBef>
                <a:spcPct val="20000"/>
              </a:spcBef>
            </a:pPr>
            <a:r>
              <a:rPr lang="en-US" dirty="0"/>
              <a:t>Inference for One Mean, </a:t>
            </a:r>
            <a:r>
              <a:rPr lang="el-GR" dirty="0"/>
              <a:t>σ</a:t>
            </a:r>
            <a:r>
              <a:rPr lang="en-US" dirty="0"/>
              <a:t> unknown</a:t>
            </a:r>
            <a:endParaRPr lang="en-US" dirty="0" smtClean="0"/>
          </a:p>
        </p:txBody>
      </p:sp>
      <p:sp>
        <p:nvSpPr>
          <p:cNvPr id="14339" name="Rectangle 3"/>
          <p:cNvSpPr txBox="1">
            <a:spLocks noChangeArrowheads="1"/>
          </p:cNvSpPr>
          <p:nvPr/>
        </p:nvSpPr>
        <p:spPr bwMode="auto">
          <a:xfrm>
            <a:off x="609600" y="1524000"/>
            <a:ext cx="8001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ＭＳ Ｐゴシック" pitchFamily="34" charset="-128"/>
              </a:defRPr>
            </a:lvl1pPr>
            <a:lvl2pPr marL="800100" indent="-34290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a:spcBef>
                <a:spcPct val="20000"/>
              </a:spcBef>
              <a:buClr>
                <a:srgbClr val="1C5696"/>
              </a:buClr>
              <a:buSzPct val="80000"/>
            </a:pPr>
            <a:r>
              <a:rPr lang="en-US" sz="3200" b="1" dirty="0" smtClean="0">
                <a:solidFill>
                  <a:srgbClr val="000000"/>
                </a:solidFill>
              </a:rPr>
              <a:t>The t distribution</a:t>
            </a:r>
          </a:p>
          <a:p>
            <a:pPr>
              <a:spcBef>
                <a:spcPct val="20000"/>
              </a:spcBef>
              <a:buClr>
                <a:srgbClr val="1C5696"/>
              </a:buClr>
              <a:buSzPct val="80000"/>
            </a:pPr>
            <a:r>
              <a:rPr lang="en-US" sz="3200" b="1" dirty="0" smtClean="0">
                <a:solidFill>
                  <a:srgbClr val="000000"/>
                </a:solidFill>
              </a:rPr>
              <a:t>Hypothesis Testing</a:t>
            </a:r>
          </a:p>
          <a:p>
            <a:pPr>
              <a:spcBef>
                <a:spcPct val="20000"/>
              </a:spcBef>
              <a:buClr>
                <a:srgbClr val="1C5696"/>
              </a:buClr>
              <a:buSzPct val="80000"/>
            </a:pPr>
            <a:r>
              <a:rPr lang="en-US" sz="3200" b="1" dirty="0" smtClean="0">
                <a:solidFill>
                  <a:srgbClr val="000000"/>
                </a:solidFill>
              </a:rPr>
              <a:t>Confidence Intervals</a:t>
            </a:r>
          </a:p>
          <a:p>
            <a:pPr>
              <a:spcBef>
                <a:spcPct val="20000"/>
              </a:spcBef>
              <a:buClr>
                <a:srgbClr val="1C5696"/>
              </a:buClr>
              <a:buSzPct val="80000"/>
            </a:pPr>
            <a:r>
              <a:rPr lang="en-US" sz="3200" b="1" dirty="0">
                <a:solidFill>
                  <a:srgbClr val="000000"/>
                </a:solidFill>
              </a:rPr>
              <a:t>Checking Requirements</a:t>
            </a:r>
            <a:endParaRPr lang="en-US" sz="3200" dirty="0">
              <a:solidFill>
                <a:srgbClr val="000000"/>
              </a:solidFill>
            </a:endParaRPr>
          </a:p>
          <a:p>
            <a:pPr>
              <a:spcBef>
                <a:spcPct val="20000"/>
              </a:spcBef>
              <a:buClr>
                <a:srgbClr val="1C5696"/>
              </a:buClr>
              <a:buSzPct val="80000"/>
            </a:pPr>
            <a:endParaRPr lang="en-US" sz="3200" dirty="0">
              <a:solidFill>
                <a:srgbClr val="000000"/>
              </a:solidFill>
            </a:endParaRPr>
          </a:p>
          <a:p>
            <a:pPr>
              <a:spcBef>
                <a:spcPct val="20000"/>
              </a:spcBef>
              <a:buClr>
                <a:srgbClr val="1C5696"/>
              </a:buClr>
              <a:buSzPct val="80000"/>
            </a:pPr>
            <a:endParaRPr lang="en-US" sz="2000" dirty="0">
              <a:solidFill>
                <a:srgbClr val="79878B"/>
              </a:solidFill>
            </a:endParaRPr>
          </a:p>
        </p:txBody>
      </p:sp>
      <p:sp>
        <p:nvSpPr>
          <p:cNvPr id="2" name="Rectangle 1"/>
          <p:cNvSpPr/>
          <p:nvPr/>
        </p:nvSpPr>
        <p:spPr bwMode="auto">
          <a:xfrm>
            <a:off x="651164" y="3200400"/>
            <a:ext cx="4759036" cy="688109"/>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endParaRPr lang="en-US" sz="2400" smtClean="0">
              <a:solidFill>
                <a:prstClr val="black"/>
              </a:solidFill>
              <a:latin typeface="Arial" charset="0"/>
              <a:ea typeface="ＭＳ Ｐゴシック" pitchFamily="1" charset="-128"/>
            </a:endParaRPr>
          </a:p>
        </p:txBody>
      </p:sp>
    </p:spTree>
    <p:extLst>
      <p:ext uri="{BB962C8B-B14F-4D97-AF65-F5344CB8AC3E}">
        <p14:creationId xmlns:p14="http://schemas.microsoft.com/office/powerpoint/2010/main" val="35648350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a:xfrm>
            <a:off x="1905000" y="228600"/>
            <a:ext cx="6858000" cy="685800"/>
          </a:xfrm>
        </p:spPr>
        <p:txBody>
          <a:bodyPr/>
          <a:lstStyle/>
          <a:p>
            <a:pPr marL="342900" indent="-342900">
              <a:spcBef>
                <a:spcPct val="20000"/>
              </a:spcBef>
            </a:pPr>
            <a:r>
              <a:rPr lang="en-US" dirty="0" smtClean="0"/>
              <a:t>Inference for One Mean, </a:t>
            </a:r>
            <a:r>
              <a:rPr lang="el-GR" dirty="0" smtClean="0"/>
              <a:t>σ</a:t>
            </a:r>
            <a:r>
              <a:rPr lang="en-US" dirty="0" smtClean="0"/>
              <a:t> unknown</a:t>
            </a:r>
            <a:endParaRPr lang="en-US" dirty="0" smtClean="0"/>
          </a:p>
        </p:txBody>
      </p:sp>
      <p:sp>
        <p:nvSpPr>
          <p:cNvPr id="14339" name="Rectangle 3"/>
          <p:cNvSpPr txBox="1">
            <a:spLocks noChangeArrowheads="1"/>
          </p:cNvSpPr>
          <p:nvPr/>
        </p:nvSpPr>
        <p:spPr bwMode="auto">
          <a:xfrm>
            <a:off x="609600" y="1524000"/>
            <a:ext cx="8001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ＭＳ Ｐゴシック" pitchFamily="34" charset="-128"/>
              </a:defRPr>
            </a:lvl1pPr>
            <a:lvl2pPr marL="800100" indent="-34290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a:spcBef>
                <a:spcPct val="20000"/>
              </a:spcBef>
              <a:buClr>
                <a:srgbClr val="1C5696"/>
              </a:buClr>
              <a:buSzPct val="80000"/>
            </a:pPr>
            <a:r>
              <a:rPr lang="en-US" sz="3200" b="1" dirty="0" smtClean="0">
                <a:solidFill>
                  <a:srgbClr val="000000"/>
                </a:solidFill>
              </a:rPr>
              <a:t>The t distribution</a:t>
            </a:r>
          </a:p>
          <a:p>
            <a:pPr>
              <a:spcBef>
                <a:spcPct val="20000"/>
              </a:spcBef>
              <a:buClr>
                <a:srgbClr val="1C5696"/>
              </a:buClr>
              <a:buSzPct val="80000"/>
            </a:pPr>
            <a:r>
              <a:rPr lang="en-US" sz="3200" b="1" dirty="0" smtClean="0">
                <a:solidFill>
                  <a:srgbClr val="000000"/>
                </a:solidFill>
              </a:rPr>
              <a:t>Hypothesis Testing</a:t>
            </a:r>
          </a:p>
          <a:p>
            <a:pPr>
              <a:spcBef>
                <a:spcPct val="20000"/>
              </a:spcBef>
              <a:buClr>
                <a:srgbClr val="1C5696"/>
              </a:buClr>
              <a:buSzPct val="80000"/>
            </a:pPr>
            <a:r>
              <a:rPr lang="en-US" sz="3200" b="1" dirty="0" smtClean="0">
                <a:solidFill>
                  <a:srgbClr val="000000"/>
                </a:solidFill>
              </a:rPr>
              <a:t>Confidence Intervals</a:t>
            </a:r>
          </a:p>
          <a:p>
            <a:pPr>
              <a:spcBef>
                <a:spcPct val="20000"/>
              </a:spcBef>
              <a:buClr>
                <a:srgbClr val="1C5696"/>
              </a:buClr>
              <a:buSzPct val="80000"/>
            </a:pPr>
            <a:r>
              <a:rPr lang="en-US" sz="3200" b="1" dirty="0" smtClean="0">
                <a:solidFill>
                  <a:srgbClr val="000000"/>
                </a:solidFill>
              </a:rPr>
              <a:t>Checking </a:t>
            </a:r>
            <a:r>
              <a:rPr lang="en-US" sz="3200" b="1" dirty="0" smtClean="0">
                <a:solidFill>
                  <a:srgbClr val="000000"/>
                </a:solidFill>
              </a:rPr>
              <a:t>Requirements</a:t>
            </a:r>
            <a:endParaRPr lang="en-US" sz="3200" dirty="0">
              <a:solidFill>
                <a:srgbClr val="000000"/>
              </a:solidFill>
            </a:endParaRPr>
          </a:p>
          <a:p>
            <a:pPr>
              <a:spcBef>
                <a:spcPct val="20000"/>
              </a:spcBef>
              <a:buClr>
                <a:srgbClr val="1C5696"/>
              </a:buClr>
              <a:buSzPct val="80000"/>
            </a:pPr>
            <a:endParaRPr lang="en-US" sz="2000" dirty="0">
              <a:solidFill>
                <a:srgbClr val="79878B"/>
              </a:solidFill>
            </a:endParaRPr>
          </a:p>
        </p:txBody>
      </p:sp>
      <p:sp>
        <p:nvSpPr>
          <p:cNvPr id="2" name="Rectangle 1"/>
          <p:cNvSpPr/>
          <p:nvPr/>
        </p:nvSpPr>
        <p:spPr bwMode="auto">
          <a:xfrm>
            <a:off x="685800" y="1524000"/>
            <a:ext cx="3429000" cy="609600"/>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1" charset="-128"/>
            </a:endParaRPr>
          </a:p>
        </p:txBody>
      </p:sp>
    </p:spTree>
    <p:extLst>
      <p:ext uri="{BB962C8B-B14F-4D97-AF65-F5344CB8AC3E}">
        <p14:creationId xmlns:p14="http://schemas.microsoft.com/office/powerpoint/2010/main" val="6310019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a:xfrm>
            <a:off x="1905000" y="228600"/>
            <a:ext cx="7162800" cy="685800"/>
          </a:xfrm>
        </p:spPr>
        <p:txBody>
          <a:bodyPr/>
          <a:lstStyle/>
          <a:p>
            <a:pPr marL="342900" indent="-342900">
              <a:spcBef>
                <a:spcPct val="20000"/>
              </a:spcBef>
            </a:pPr>
            <a:r>
              <a:rPr lang="en-US" dirty="0" smtClean="0"/>
              <a:t>Requirement</a:t>
            </a:r>
            <a:r>
              <a:rPr lang="en-US" dirty="0" smtClean="0"/>
              <a:t>s </a:t>
            </a:r>
            <a:r>
              <a:rPr lang="en-US" dirty="0" smtClean="0"/>
              <a:t>to Check and Descriptive Statistics </a:t>
            </a:r>
          </a:p>
        </p:txBody>
      </p:sp>
      <p:sp>
        <p:nvSpPr>
          <p:cNvPr id="14339" name="Rectangle 3"/>
          <p:cNvSpPr txBox="1">
            <a:spLocks noChangeArrowheads="1"/>
          </p:cNvSpPr>
          <p:nvPr/>
        </p:nvSpPr>
        <p:spPr bwMode="auto">
          <a:xfrm>
            <a:off x="838200" y="1295400"/>
            <a:ext cx="80010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ＭＳ Ｐゴシック" pitchFamily="34" charset="-128"/>
              </a:defRPr>
            </a:lvl1pPr>
            <a:lvl2pPr marL="800100" indent="-34290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marL="457200" indent="-457200">
              <a:spcBef>
                <a:spcPct val="20000"/>
              </a:spcBef>
              <a:buClr>
                <a:srgbClr val="1C5696"/>
              </a:buClr>
              <a:buSzPct val="80000"/>
              <a:buFont typeface="Arial" pitchFamily="34" charset="0"/>
              <a:buChar char="•"/>
            </a:pPr>
            <a:r>
              <a:rPr lang="en-US" sz="2800" b="1" dirty="0">
                <a:solidFill>
                  <a:srgbClr val="000000"/>
                </a:solidFill>
              </a:rPr>
              <a:t>Before </a:t>
            </a:r>
            <a:r>
              <a:rPr lang="en-US" sz="2800" b="1" dirty="0" smtClean="0">
                <a:solidFill>
                  <a:srgbClr val="000000"/>
                </a:solidFill>
              </a:rPr>
              <a:t>Doing Statistical Inference (Hypothesis Test or Confidence Interval)</a:t>
            </a:r>
          </a:p>
          <a:p>
            <a:pPr>
              <a:spcBef>
                <a:spcPct val="20000"/>
              </a:spcBef>
              <a:buClr>
                <a:srgbClr val="1C5696"/>
              </a:buClr>
              <a:buSzPct val="80000"/>
              <a:buFont typeface="Arial" pitchFamily="34" charset="0"/>
              <a:buChar char="•"/>
            </a:pPr>
            <a:r>
              <a:rPr lang="en-US" sz="2400" dirty="0" smtClean="0">
                <a:solidFill>
                  <a:srgbClr val="000000"/>
                </a:solidFill>
              </a:rPr>
              <a:t>Requirement</a:t>
            </a:r>
            <a:r>
              <a:rPr lang="en-US" sz="2400" dirty="0" smtClean="0">
                <a:solidFill>
                  <a:srgbClr val="000000"/>
                </a:solidFill>
              </a:rPr>
              <a:t>s </a:t>
            </a:r>
            <a:r>
              <a:rPr lang="en-US" sz="2400" dirty="0">
                <a:solidFill>
                  <a:srgbClr val="000000"/>
                </a:solidFill>
              </a:rPr>
              <a:t>to Check for One-Sample </a:t>
            </a:r>
            <a:r>
              <a:rPr lang="el-GR" sz="2400" dirty="0">
                <a:solidFill>
                  <a:srgbClr val="000000"/>
                </a:solidFill>
              </a:rPr>
              <a:t>σ</a:t>
            </a:r>
            <a:r>
              <a:rPr lang="en-US" sz="2400" dirty="0">
                <a:solidFill>
                  <a:srgbClr val="000000"/>
                </a:solidFill>
              </a:rPr>
              <a:t> unknown procedure</a:t>
            </a:r>
          </a:p>
          <a:p>
            <a:pPr lvl="1">
              <a:spcBef>
                <a:spcPct val="20000"/>
              </a:spcBef>
              <a:buClr>
                <a:srgbClr val="1C5696"/>
              </a:buClr>
              <a:buSzPct val="80000"/>
              <a:buFont typeface="Arial" pitchFamily="34" charset="0"/>
              <a:buChar char="•"/>
            </a:pPr>
            <a:r>
              <a:rPr lang="en-US" sz="2000" dirty="0">
                <a:solidFill>
                  <a:srgbClr val="000000"/>
                </a:solidFill>
              </a:rPr>
              <a:t>The sample is a Simple Random Sample</a:t>
            </a:r>
          </a:p>
          <a:p>
            <a:pPr lvl="1">
              <a:spcBef>
                <a:spcPct val="20000"/>
              </a:spcBef>
              <a:buClr>
                <a:srgbClr val="1C5696"/>
              </a:buClr>
              <a:buSzPct val="80000"/>
              <a:buFont typeface="Arial" pitchFamily="34" charset="0"/>
              <a:buChar char="•"/>
            </a:pPr>
            <a:r>
              <a:rPr lang="en-US" sz="2000" dirty="0">
                <a:solidFill>
                  <a:srgbClr val="000000"/>
                </a:solidFill>
              </a:rPr>
              <a:t>Either the sample is from a normally distributed population (use a QQ Plot) or n &gt; 30 (Central Limit Theorem)</a:t>
            </a:r>
          </a:p>
          <a:p>
            <a:pPr>
              <a:spcBef>
                <a:spcPct val="20000"/>
              </a:spcBef>
              <a:buClr>
                <a:srgbClr val="1C5696"/>
              </a:buClr>
              <a:buSzPct val="80000"/>
              <a:buFont typeface="Arial" pitchFamily="34" charset="0"/>
              <a:buChar char="•"/>
            </a:pPr>
            <a:r>
              <a:rPr lang="en-US" sz="2400" dirty="0">
                <a:solidFill>
                  <a:srgbClr val="000000"/>
                </a:solidFill>
              </a:rPr>
              <a:t>Descriptive Statistics to Use with Data</a:t>
            </a:r>
          </a:p>
          <a:p>
            <a:pPr lvl="1">
              <a:spcBef>
                <a:spcPct val="20000"/>
              </a:spcBef>
              <a:buClr>
                <a:srgbClr val="1C5696"/>
              </a:buClr>
              <a:buSzPct val="80000"/>
              <a:buFont typeface="Arial" pitchFamily="34" charset="0"/>
              <a:buChar char="•"/>
            </a:pPr>
            <a:r>
              <a:rPr lang="en-US" sz="2000" dirty="0">
                <a:solidFill>
                  <a:srgbClr val="000000"/>
                </a:solidFill>
              </a:rPr>
              <a:t>Numerical – Sample Mean and Standard Deviation</a:t>
            </a:r>
          </a:p>
          <a:p>
            <a:pPr lvl="1">
              <a:spcBef>
                <a:spcPct val="20000"/>
              </a:spcBef>
              <a:buClr>
                <a:srgbClr val="1C5696"/>
              </a:buClr>
              <a:buSzPct val="80000"/>
              <a:buFont typeface="Arial" pitchFamily="34" charset="0"/>
              <a:buChar char="•"/>
            </a:pPr>
            <a:r>
              <a:rPr lang="en-US" sz="2000" dirty="0">
                <a:solidFill>
                  <a:srgbClr val="000000"/>
                </a:solidFill>
              </a:rPr>
              <a:t>Graphical – </a:t>
            </a:r>
            <a:r>
              <a:rPr lang="en-US" sz="2000" dirty="0" smtClean="0">
                <a:solidFill>
                  <a:srgbClr val="000000"/>
                </a:solidFill>
              </a:rPr>
              <a:t>Histogram or Boxplot</a:t>
            </a:r>
            <a:endParaRPr lang="en-US" sz="2000" dirty="0">
              <a:solidFill>
                <a:srgbClr val="000000"/>
              </a:solidFill>
            </a:endParaRPr>
          </a:p>
          <a:p>
            <a:pPr>
              <a:spcBef>
                <a:spcPct val="20000"/>
              </a:spcBef>
              <a:buClr>
                <a:srgbClr val="1C5696"/>
              </a:buClr>
              <a:buSzPct val="80000"/>
            </a:pPr>
            <a:endParaRPr lang="en-US" sz="2000" dirty="0">
              <a:solidFill>
                <a:srgbClr val="000000"/>
              </a:solidFill>
            </a:endParaRPr>
          </a:p>
          <a:p>
            <a:pPr>
              <a:spcBef>
                <a:spcPct val="20000"/>
              </a:spcBef>
              <a:buClr>
                <a:srgbClr val="1C5696"/>
              </a:buClr>
              <a:buSzPct val="80000"/>
            </a:pPr>
            <a:endParaRPr lang="en-US" sz="2000" dirty="0">
              <a:solidFill>
                <a:srgbClr val="79878B"/>
              </a:solidFill>
            </a:endParaRPr>
          </a:p>
        </p:txBody>
      </p:sp>
    </p:spTree>
    <p:extLst>
      <p:ext uri="{BB962C8B-B14F-4D97-AF65-F5344CB8AC3E}">
        <p14:creationId xmlns:p14="http://schemas.microsoft.com/office/powerpoint/2010/main" val="33085271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Image:T distribution 1df.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572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TextBox 6"/>
          <p:cNvSpPr txBox="1">
            <a:spLocks noChangeArrowheads="1"/>
          </p:cNvSpPr>
          <p:nvPr/>
        </p:nvSpPr>
        <p:spPr bwMode="auto">
          <a:xfrm>
            <a:off x="609600" y="4419600"/>
            <a:ext cx="3886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r>
              <a:rPr lang="en-US">
                <a:solidFill>
                  <a:srgbClr val="FF0000"/>
                </a:solidFill>
              </a:rPr>
              <a:t>1 degree of freedom</a:t>
            </a:r>
          </a:p>
        </p:txBody>
      </p:sp>
      <p:pic>
        <p:nvPicPr>
          <p:cNvPr id="7172" name="Picture 2" descr="http://ebooks.bfwpub.com/pbs2e/figures/IL_425_2.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38800" y="1600200"/>
            <a:ext cx="16764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TextBox 4"/>
          <p:cNvSpPr txBox="1">
            <a:spLocks noChangeArrowheads="1"/>
          </p:cNvSpPr>
          <p:nvPr/>
        </p:nvSpPr>
        <p:spPr bwMode="auto">
          <a:xfrm>
            <a:off x="4724400" y="609600"/>
            <a:ext cx="15049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r>
              <a:rPr lang="en-US"/>
              <a:t>Z distribution</a:t>
            </a:r>
          </a:p>
        </p:txBody>
      </p:sp>
      <p:cxnSp>
        <p:nvCxnSpPr>
          <p:cNvPr id="8" name="Straight Arrow Connector 7"/>
          <p:cNvCxnSpPr>
            <a:stCxn id="7173" idx="1"/>
          </p:cNvCxnSpPr>
          <p:nvPr/>
        </p:nvCxnSpPr>
        <p:spPr>
          <a:xfrm rot="10800000" flipV="1">
            <a:off x="2590800" y="793750"/>
            <a:ext cx="2133600" cy="1968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175" name="TextBox 8"/>
          <p:cNvSpPr txBox="1">
            <a:spLocks noChangeArrowheads="1"/>
          </p:cNvSpPr>
          <p:nvPr/>
        </p:nvSpPr>
        <p:spPr bwMode="auto">
          <a:xfrm>
            <a:off x="4876800" y="1143000"/>
            <a:ext cx="15017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r>
              <a:rPr lang="en-US"/>
              <a:t>T distribution</a:t>
            </a:r>
          </a:p>
        </p:txBody>
      </p:sp>
      <p:cxnSp>
        <p:nvCxnSpPr>
          <p:cNvPr id="10" name="Straight Arrow Connector 9"/>
          <p:cNvCxnSpPr>
            <a:stCxn id="7175" idx="1"/>
          </p:cNvCxnSpPr>
          <p:nvPr/>
        </p:nvCxnSpPr>
        <p:spPr>
          <a:xfrm rot="10800000" flipV="1">
            <a:off x="2667000" y="1327150"/>
            <a:ext cx="2209800"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177" name="TextBox 8"/>
          <p:cNvSpPr txBox="1">
            <a:spLocks noChangeArrowheads="1"/>
          </p:cNvSpPr>
          <p:nvPr/>
        </p:nvSpPr>
        <p:spPr bwMode="auto">
          <a:xfrm>
            <a:off x="990599" y="4953000"/>
            <a:ext cx="8100294"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buFont typeface="Arial" pitchFamily="34" charset="0"/>
              <a:buChar char="•"/>
            </a:pPr>
            <a:r>
              <a:rPr lang="en-US" dirty="0" smtClean="0"/>
              <a:t> Use the t distribution when we don’t know the population standard deviation </a:t>
            </a:r>
          </a:p>
          <a:p>
            <a:pPr eaLnBrk="1" hangingPunct="1">
              <a:buFont typeface="Arial" pitchFamily="34" charset="0"/>
              <a:buChar char="•"/>
            </a:pPr>
            <a:r>
              <a:rPr lang="en-US" dirty="0" smtClean="0"/>
              <a:t>T </a:t>
            </a:r>
            <a:r>
              <a:rPr lang="en-US" dirty="0"/>
              <a:t>– Distribution’s tails are thicker</a:t>
            </a:r>
          </a:p>
          <a:p>
            <a:pPr eaLnBrk="1" hangingPunct="1">
              <a:buFont typeface="Arial" pitchFamily="34" charset="0"/>
              <a:buChar char="•"/>
            </a:pPr>
            <a:r>
              <a:rPr lang="en-US" dirty="0"/>
              <a:t> Fewer data at the center</a:t>
            </a:r>
          </a:p>
          <a:p>
            <a:pPr eaLnBrk="1" hangingPunct="1">
              <a:buFont typeface="Arial" pitchFamily="34" charset="0"/>
              <a:buChar char="•"/>
            </a:pPr>
            <a:r>
              <a:rPr lang="en-US" dirty="0"/>
              <a:t> T – Distribution becomes standard Z as </a:t>
            </a:r>
            <a:r>
              <a:rPr lang="en-US" i="1" dirty="0"/>
              <a:t>n</a:t>
            </a:r>
            <a:r>
              <a:rPr lang="en-US" dirty="0"/>
              <a:t> (sample size) gets larger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6" descr="Image:T distribution 2df.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572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TextBox 3"/>
          <p:cNvSpPr txBox="1">
            <a:spLocks noChangeArrowheads="1"/>
          </p:cNvSpPr>
          <p:nvPr/>
        </p:nvSpPr>
        <p:spPr bwMode="auto">
          <a:xfrm>
            <a:off x="609600" y="4419600"/>
            <a:ext cx="3886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r>
              <a:rPr lang="en-US">
                <a:solidFill>
                  <a:srgbClr val="FF0000"/>
                </a:solidFill>
              </a:rPr>
              <a:t>2 degrees of freedom</a:t>
            </a:r>
          </a:p>
        </p:txBody>
      </p:sp>
      <p:pic>
        <p:nvPicPr>
          <p:cNvPr id="8196" name="Picture 2" descr="http://ebooks.bfwpub.com/pbs2e/figures/IL_425_2.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38800" y="1600200"/>
            <a:ext cx="16764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Image:T distribution 3df.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572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TextBox 4"/>
          <p:cNvSpPr txBox="1">
            <a:spLocks noChangeArrowheads="1"/>
          </p:cNvSpPr>
          <p:nvPr/>
        </p:nvSpPr>
        <p:spPr bwMode="auto">
          <a:xfrm>
            <a:off x="609600" y="4419600"/>
            <a:ext cx="3886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r>
              <a:rPr lang="en-US">
                <a:solidFill>
                  <a:srgbClr val="FF0000"/>
                </a:solidFill>
              </a:rPr>
              <a:t>3 degrees of freedom</a:t>
            </a:r>
          </a:p>
        </p:txBody>
      </p:sp>
      <p:pic>
        <p:nvPicPr>
          <p:cNvPr id="9220" name="Picture 2" descr="http://ebooks.bfwpub.com/pbs2e/figures/IL_425_2.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38800" y="1600200"/>
            <a:ext cx="16764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Image:T distribution 5df.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572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TextBox 3"/>
          <p:cNvSpPr txBox="1">
            <a:spLocks noChangeArrowheads="1"/>
          </p:cNvSpPr>
          <p:nvPr/>
        </p:nvSpPr>
        <p:spPr bwMode="auto">
          <a:xfrm>
            <a:off x="609600" y="4419600"/>
            <a:ext cx="3886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r>
              <a:rPr lang="en-US">
                <a:solidFill>
                  <a:srgbClr val="FF0000"/>
                </a:solidFill>
              </a:rPr>
              <a:t>5 degrees of freedom</a:t>
            </a:r>
          </a:p>
        </p:txBody>
      </p:sp>
      <p:pic>
        <p:nvPicPr>
          <p:cNvPr id="10244" name="Picture 2" descr="http://ebooks.bfwpub.com/pbs2e/figures/IL_425_2.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38800" y="1600200"/>
            <a:ext cx="16764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http://ebooks.bfwpub.com/pbs2e/figures/IL_425_2.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1600200"/>
            <a:ext cx="16764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7" name="Picture 2" descr="Image:T distribution 10df.pn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572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8" name="TextBox 3"/>
          <p:cNvSpPr txBox="1">
            <a:spLocks noChangeArrowheads="1"/>
          </p:cNvSpPr>
          <p:nvPr/>
        </p:nvSpPr>
        <p:spPr bwMode="auto">
          <a:xfrm>
            <a:off x="609600" y="4419600"/>
            <a:ext cx="3886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r>
              <a:rPr lang="en-US">
                <a:solidFill>
                  <a:srgbClr val="FF0000"/>
                </a:solidFill>
              </a:rPr>
              <a:t>10 degrees of freedom</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http://ebooks.bfwpub.com/pbs2e/figures/IL_425_2.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1600200"/>
            <a:ext cx="16764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1" name="Picture 4" descr="Image:T distribution 30df.pn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4572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TextBox 3"/>
          <p:cNvSpPr txBox="1">
            <a:spLocks noChangeArrowheads="1"/>
          </p:cNvSpPr>
          <p:nvPr/>
        </p:nvSpPr>
        <p:spPr bwMode="auto">
          <a:xfrm>
            <a:off x="609600" y="4419600"/>
            <a:ext cx="3886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r>
              <a:rPr lang="en-US">
                <a:solidFill>
                  <a:srgbClr val="FF0000"/>
                </a:solidFill>
              </a:rPr>
              <a:t>30 degrees of freedom</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idx="4294967295"/>
          </p:nvPr>
        </p:nvSpPr>
        <p:spPr>
          <a:xfrm>
            <a:off x="1905000" y="228600"/>
            <a:ext cx="6858000" cy="685800"/>
          </a:xfrm>
        </p:spPr>
        <p:txBody>
          <a:bodyPr/>
          <a:lstStyle/>
          <a:p>
            <a:pPr marL="342900" indent="-342900">
              <a:spcBef>
                <a:spcPct val="20000"/>
              </a:spcBef>
            </a:pPr>
            <a:r>
              <a:rPr lang="en-US" dirty="0"/>
              <a:t>Inference for One Mean, </a:t>
            </a:r>
            <a:r>
              <a:rPr lang="el-GR" dirty="0"/>
              <a:t>σ</a:t>
            </a:r>
            <a:r>
              <a:rPr lang="en-US" dirty="0"/>
              <a:t> unknown</a:t>
            </a:r>
            <a:endParaRPr lang="en-US" dirty="0" smtClean="0"/>
          </a:p>
        </p:txBody>
      </p:sp>
      <p:sp>
        <p:nvSpPr>
          <p:cNvPr id="14339" name="Rectangle 3"/>
          <p:cNvSpPr txBox="1">
            <a:spLocks noChangeArrowheads="1"/>
          </p:cNvSpPr>
          <p:nvPr/>
        </p:nvSpPr>
        <p:spPr bwMode="auto">
          <a:xfrm>
            <a:off x="609600" y="1524000"/>
            <a:ext cx="8001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ＭＳ Ｐゴシック" pitchFamily="34" charset="-128"/>
              </a:defRPr>
            </a:lvl1pPr>
            <a:lvl2pPr marL="800100" indent="-34290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a:spcBef>
                <a:spcPct val="20000"/>
              </a:spcBef>
              <a:buClr>
                <a:srgbClr val="1C5696"/>
              </a:buClr>
              <a:buSzPct val="80000"/>
            </a:pPr>
            <a:r>
              <a:rPr lang="en-US" sz="3200" b="1" dirty="0" smtClean="0">
                <a:solidFill>
                  <a:srgbClr val="000000"/>
                </a:solidFill>
              </a:rPr>
              <a:t>The t distribution</a:t>
            </a:r>
          </a:p>
          <a:p>
            <a:pPr>
              <a:spcBef>
                <a:spcPct val="20000"/>
              </a:spcBef>
              <a:buClr>
                <a:srgbClr val="1C5696"/>
              </a:buClr>
              <a:buSzPct val="80000"/>
            </a:pPr>
            <a:r>
              <a:rPr lang="en-US" sz="3200" b="1" dirty="0" smtClean="0">
                <a:solidFill>
                  <a:srgbClr val="000000"/>
                </a:solidFill>
              </a:rPr>
              <a:t>Hypothesis Testing</a:t>
            </a:r>
          </a:p>
          <a:p>
            <a:pPr>
              <a:spcBef>
                <a:spcPct val="20000"/>
              </a:spcBef>
              <a:buClr>
                <a:srgbClr val="1C5696"/>
              </a:buClr>
              <a:buSzPct val="80000"/>
            </a:pPr>
            <a:r>
              <a:rPr lang="en-US" sz="3200" b="1" dirty="0" smtClean="0">
                <a:solidFill>
                  <a:srgbClr val="000000"/>
                </a:solidFill>
              </a:rPr>
              <a:t>Confidence Intervals</a:t>
            </a:r>
          </a:p>
          <a:p>
            <a:pPr>
              <a:spcBef>
                <a:spcPct val="20000"/>
              </a:spcBef>
              <a:buClr>
                <a:srgbClr val="1C5696"/>
              </a:buClr>
              <a:buSzPct val="80000"/>
            </a:pPr>
            <a:r>
              <a:rPr lang="en-US" sz="3200" b="1" dirty="0">
                <a:solidFill>
                  <a:srgbClr val="000000"/>
                </a:solidFill>
              </a:rPr>
              <a:t>Checking Requirements</a:t>
            </a:r>
            <a:endParaRPr lang="en-US" sz="3200" dirty="0">
              <a:solidFill>
                <a:srgbClr val="000000"/>
              </a:solidFill>
            </a:endParaRPr>
          </a:p>
          <a:p>
            <a:pPr>
              <a:spcBef>
                <a:spcPct val="20000"/>
              </a:spcBef>
              <a:buClr>
                <a:srgbClr val="1C5696"/>
              </a:buClr>
              <a:buSzPct val="80000"/>
            </a:pPr>
            <a:endParaRPr lang="en-US" sz="3200" dirty="0">
              <a:solidFill>
                <a:srgbClr val="000000"/>
              </a:solidFill>
            </a:endParaRPr>
          </a:p>
          <a:p>
            <a:pPr>
              <a:spcBef>
                <a:spcPct val="20000"/>
              </a:spcBef>
              <a:buClr>
                <a:srgbClr val="1C5696"/>
              </a:buClr>
              <a:buSzPct val="80000"/>
            </a:pPr>
            <a:endParaRPr lang="en-US" sz="2000" dirty="0">
              <a:solidFill>
                <a:srgbClr val="79878B"/>
              </a:solidFill>
            </a:endParaRPr>
          </a:p>
        </p:txBody>
      </p:sp>
      <p:sp>
        <p:nvSpPr>
          <p:cNvPr id="2" name="Rectangle 1"/>
          <p:cNvSpPr/>
          <p:nvPr/>
        </p:nvSpPr>
        <p:spPr bwMode="auto">
          <a:xfrm>
            <a:off x="685800" y="2057400"/>
            <a:ext cx="3810000" cy="609600"/>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endParaRPr lang="en-US" sz="2400" smtClean="0">
              <a:solidFill>
                <a:prstClr val="black"/>
              </a:solidFill>
              <a:latin typeface="Arial" charset="0"/>
              <a:ea typeface="ＭＳ Ｐゴシック" pitchFamily="1" charset="-128"/>
            </a:endParaRPr>
          </a:p>
        </p:txBody>
      </p:sp>
    </p:spTree>
    <p:extLst>
      <p:ext uri="{BB962C8B-B14F-4D97-AF65-F5344CB8AC3E}">
        <p14:creationId xmlns:p14="http://schemas.microsoft.com/office/powerpoint/2010/main" val="1091108015"/>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Blank Presentation">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16172</TotalTime>
  <Words>1155</Words>
  <Application>Microsoft Office PowerPoint</Application>
  <PresentationFormat>On-screen Show (4:3)</PresentationFormat>
  <Paragraphs>144</Paragraphs>
  <Slides>20</Slides>
  <Notes>20</Notes>
  <HiddenSlides>0</HiddenSlides>
  <MMClips>0</MMClips>
  <ScaleCrop>false</ScaleCrop>
  <HeadingPairs>
    <vt:vector size="4" baseType="variant">
      <vt:variant>
        <vt:lpstr>Theme</vt:lpstr>
      </vt:variant>
      <vt:variant>
        <vt:i4>3</vt:i4>
      </vt:variant>
      <vt:variant>
        <vt:lpstr>Slide Titles</vt:lpstr>
      </vt:variant>
      <vt:variant>
        <vt:i4>20</vt:i4>
      </vt:variant>
    </vt:vector>
  </HeadingPairs>
  <TitlesOfParts>
    <vt:vector size="23" baseType="lpstr">
      <vt:lpstr>Blank Presentation</vt:lpstr>
      <vt:lpstr>Office Theme</vt:lpstr>
      <vt:lpstr>1_Blank Presentation</vt:lpstr>
      <vt:lpstr>PowerPoint Presentation</vt:lpstr>
      <vt:lpstr>Inference for One Mean, σ unknown</vt:lpstr>
      <vt:lpstr>PowerPoint Presentation</vt:lpstr>
      <vt:lpstr>PowerPoint Presentation</vt:lpstr>
      <vt:lpstr>PowerPoint Presentation</vt:lpstr>
      <vt:lpstr>PowerPoint Presentation</vt:lpstr>
      <vt:lpstr>PowerPoint Presentation</vt:lpstr>
      <vt:lpstr>PowerPoint Presentation</vt:lpstr>
      <vt:lpstr>Inference for One Mean, σ unknown</vt:lpstr>
      <vt:lpstr>Steps to Hypothesis Testing – σ known</vt:lpstr>
      <vt:lpstr>Steps to Hypothesis Testing – σ unknown</vt:lpstr>
      <vt:lpstr>Hypothesis Test (σ unknown) – One Sample (Example)</vt:lpstr>
      <vt:lpstr>Hypothesis Test (σ unknown) – One Sample (Example)</vt:lpstr>
      <vt:lpstr>Inference for One Mean, σ unknown</vt:lpstr>
      <vt:lpstr>Confidence Interval (σ known)</vt:lpstr>
      <vt:lpstr>Confidence Interval (σ unknown)</vt:lpstr>
      <vt:lpstr>Confidence Interval (Example)</vt:lpstr>
      <vt:lpstr>Confidence Interval (Example 2)</vt:lpstr>
      <vt:lpstr>Inference for One Mean, σ unknown</vt:lpstr>
      <vt:lpstr>Requirements to Check and Descriptive Statistics </vt:lpstr>
    </vt:vector>
  </TitlesOfParts>
  <Company>BYU-Idaho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rdcromar</dc:creator>
  <cp:lastModifiedBy>Cromar, Ryan</cp:lastModifiedBy>
  <cp:revision>461</cp:revision>
  <dcterms:created xsi:type="dcterms:W3CDTF">2008-09-08T20:31:32Z</dcterms:created>
  <dcterms:modified xsi:type="dcterms:W3CDTF">2013-05-14T00:51:16Z</dcterms:modified>
</cp:coreProperties>
</file>